
<file path=[Content_Types].xml><?xml version="1.0" encoding="utf-8"?>
<Types xmlns="http://schemas.openxmlformats.org/package/2006/content-types">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1" r:id="rId6"/>
    <p:sldId id="260" r:id="rId7"/>
    <p:sldId id="262" r:id="rId8"/>
    <p:sldId id="263" r:id="rId9"/>
    <p:sldId id="264" r:id="rId10"/>
    <p:sldId id="266" r:id="rId11"/>
    <p:sldId id="267" r:id="rId12"/>
    <p:sldId id="268" r:id="rId13"/>
    <p:sldId id="269" r:id="rId14"/>
    <p:sldId id="270" r:id="rId15"/>
    <p:sldId id="271" r:id="rId1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A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13" d="100"/>
          <a:sy n="113" d="100"/>
        </p:scale>
        <p:origin x="586"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1168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We are presenting our project on the Simulation of Atmospheric Particle Movement. This work establishes a Lagrangian framework designed to model the complex dynamics of air parcels. Our core objective was to develop a robust simulation tool that moves beyond traditional grid-based methods. We focus on tracking individual parcels to gain fine-grained insight into atmospheric transport processes. This approach is essential for understanding how heat and moisture are distributed globally. We will now detail the motivation and physical background that underpin this simulation.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the numerical stability of our integration schemes, we now detail the rigorous testing and validation strategy. Success hinges on confirming both the numerical accuracy and the physical fidelity of the model. We will measure numerical stability through convergence tests, targeting a positional error below five percent when varying the time step. Physical consistency will be verified by comparing our results against known analytical solutions for idealized cases, such as buoyant rise and Coriolis deflection. Furthermore, a sensitivity analysis will ensure that the model responds smoothly to small perturbations in initial conditions, preventing non-physical behavior. Finally, we must confirm the computational efficiency by benchmarking linear scalability, ensuring the framework remains viable for large-scale simulations. This systematic approach will confirm the model's reliability before we address the practical challenges of implementation.</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program is the computational core of this project, responsible for executing the physical model. Its primary function is the numerical solution of the equations of motion for every air parcel in the system. This engine handles the time integration and the complex computation of all forces, including buoyancy, drag, and Coriolis effects. Operating as a batch-style program, it is designed for structured data output, which facilitates downstream analysis. Ultimately, the engine's design prioritizes physical correctness and numerical stability, ensuring the integrity of the simulated trajectories. The raw output from this engine is then processed by our dedicated diagnostics tool.</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program serves as our essential diagnostics tool, transforming raw simulation data into meaningful scientific metrics. This component performs the quantitative evaluation of the simulation outputs, which is critical for validation. It computes statistical measures and physical diagnostics, such as mean parcel velocity and mixing rates, that cannot be directly observed from the raw trajectories. By transforming the data, this tool enables the sensitivity analysis and the formal validation of the model against theoretical expectations. Crucially, it operates independently of the simulation runtime, allowing for flexible and post-hoc analysis. The final piece of our software architecture is the visualization tool.</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program is our scientific tool for qualitative assessment and communication of results. It provides the graphical representation of the complex parcel dynamics we simulate. This tool generates 3D trajectories and plots the thermodynamic evolution of individual parcels over time. Its output is designed to produce publication-quality figures and animations, which are essential for communicating our findings. This visual component supports the qualitative validation of physical behavior, allowing us to observe and confirm the emergence of expected phenomena like convection and rotation effects. This three-part architecture—simulation, analysis, and visualization—forms a complete and robust framework for atmospheric research.</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robust design, we anticipate several implementation challenges that require specific mitigation strategies. The first is numerical stiffness, which arises from the rapid release of latent heat during phase changes in moisture. This stiffness can destabilize standard explicit integrators. We will mitigate this by implementing adaptive time-stepping, which adjusts the step size dynamically during intense convective events. Secondly, computational scalability is a concern, as tracking thousands of parcels requires significant resources. Our solution involves vectorized operations and exploring GPU acceleration to maximize throughput. We must also manage boundary conditions effectively in our scaled virtual environment, using soft reflective or periodic boundaries to maintain physical consistency. Finally, managing the high-resolution 3D trajectory data requires efficient binary storage formats and on-the-fly statistical reduction. These solutions ensure the project remains computationally feasible. Next, we detail the architecture of the software itself, beginning with the core numerical engine.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by addressing the fundamental challenge: atmospheric dynamics are highly non-linear, making it difficult to track specific air masses using fixed-grid, or Eulerian, models. This limitation hinders research into small-scale processes like convection and localized transport pathways. Our solution is a Molecular Dynamics-inspired framework that treats air parcels as discrete, interacting objects. This Lagrangian approach allows us to capture the full thermodynamic history of each parcel, offering a powerful tool for controlled investigation. This shift in perspective is crucial for understanding the fundamental drivers of atmospheric circulation, which we will examine next.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background for our simulation is the global atmospheric circulation, which is primarily shaped by uneven solar heating and the Earth's rotation. These forces organize the atmosphere into predictable, large-scale patterns, namely the Hadley, Ferrel, and Polar cells. These cells govern the global distribution of wind and pressure, creating the essential background environment for our simulation. Our model must accurately represent these features to ensure that the simulated parcel trajectories are physically grounded and realistic. Understanding this large-scale context is vital before we delve into the specific forces acting on individual parcels.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of every air parcel is governed by Newton's Second Law, where the total acceleration is the summation of all acting forces divided by the parcel's mass. This formulation is the mathematical core of our Lagrangian model. We define the primary forces as gravity and an interaction force, which accounts for parcel-to-parcel dynamics. Other critical forces, such as buoyancy, Coriolis, and drag, are derived from these fundamental definitions and incorporated into the total force vector. By accurately modeling these forces, we can precisely track the evolution of each parcel, which is then managed through a structured workflow.</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architecture is designed around a modular, three-part structure to ensure clarity and maintainability. This design separates the core physics engine from the analysis and visualization components. The Simulation module is the numerical engine, responsible for solving the equations of motion and generating the raw trajectory data. The Analysis module then processes this raw data, computing statistical metrics and physical diagnostics essential for interpreting the results. Finally, the Visualization module renders the 3D trajectories and the thermodynamic evolution, providing the necessary insight. This clear separation of concerns allows us to update the physical model without disrupting the analysis pipeline. We will now detail the core of the Simulation module: the numerical integration scheme.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proceeds through a linear, five-step workflow, ensuring systematic execution and analysis. First, we initialize the state vectors for all parcels, defining their position and velocity. Next, the environment is evaluated to determine the background vertical profiles for temperature, pressure, and density. The third step is the force computation, where the total force acting on each parcel is calculated based on the governing laws we just discussed. Finally, we use the Velocity-Verlet integration scheme to update the parcel states, followed by storage of the trajectories for post-processing. This structured approach provides the necessary rigor for our simulation architecture.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system architecture, the core of our simulation is the Velocity-Verlet integration scheme, chosen for its inherent stability. This method is symplectic, which is crucial because it ensures long-term energy conservation within the system. The total force driving the simulation is defined by the fundamental interactions between the air parcels and the background environment, including gravity and buoyancy. The implementation provides high-order accuracy for trajectory tracking by synchronizing the updates of both position and velocity. This robust numerical foundation is a key methodological innovation, which we will discuss next.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methodological innovation of this project lies in adapting Molecular Dynamics techniques, specifically Velocity-Verlet, to atmospheric parcel tracking. This approach ensures energy conservation and numerical stability, which is a significant contribution. By tracking individual parcels, we achieve high-precision trajectories that capture the detailed thermodynamic history of air masses, a level of detail often absent in standard grid-based models. This framework strategically positions itself by bridging the gap between simple kinematic models and complex, resource-intensive meteorological simulations. This allows us to study idealized convection with high fidelity and low computational overhead. This fidelity is particularly important when considering moisture effects.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Moisture is a critical component of atmospheric dynamics, and we treat it as a prognostic variable carried by each air parcel. This thermodynamic coupling allows the simulation to accurately account for humidity-driven density changes and phase transitions. The key physical mechanism here is latent heat release: when a parcel cools below its saturation point, condensation occurs, releasing energy. This energy significantly boosts the parcel's buoyancy, leading to the intensification of convective development. The model successfully recovers the expected moist adiabatic lapse rate, confirming that this critical thermodynamic feedback loop is physically consistent. This consistency is maintained through careful attention to numerical stability.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web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mt="38000"/>
            <a:lum/>
          </a:blip>
          <a:srcRect/>
          <a:stretch>
            <a:fillRect/>
          </a:stretch>
        </a:blip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4"/>
          <a:stretch>
            <a:fillRect/>
          </a:stretch>
        </p:blipFill>
        <p:spPr>
          <a:xfrm>
            <a:off x="3065199" y="741319"/>
            <a:ext cx="3013574" cy="714375"/>
          </a:xfrm>
          <a:prstGeom prst="rect">
            <a:avLst/>
          </a:prstGeom>
        </p:spPr>
      </p:pic>
      <p:sp>
        <p:nvSpPr>
          <p:cNvPr id="5" name="Text 0"/>
          <p:cNvSpPr/>
          <p:nvPr/>
        </p:nvSpPr>
        <p:spPr>
          <a:xfrm>
            <a:off x="664591" y="1859481"/>
            <a:ext cx="8143875" cy="525080"/>
          </a:xfrm>
          <a:prstGeom prst="rect">
            <a:avLst/>
          </a:prstGeom>
          <a:noFill/>
          <a:ln/>
        </p:spPr>
        <p:txBody>
          <a:bodyPr wrap="square" lIns="0" tIns="0" rIns="0" bIns="0" rtlCol="0" anchor="t">
            <a:spAutoFit/>
          </a:bodyPr>
          <a:lstStyle/>
          <a:p>
            <a:pPr marL="0" indent="0" algn="ctr">
              <a:lnSpc>
                <a:spcPts val="4300"/>
              </a:lnSpc>
              <a:buNone/>
            </a:pPr>
            <a:r>
              <a:rPr lang="en-US" sz="3294" b="1" dirty="0">
                <a:solidFill>
                  <a:schemeClr val="accent1">
                    <a:lumMod val="50000"/>
                  </a:schemeClr>
                </a:solidFill>
                <a:latin typeface="Bahnschrift Condensed" panose="020B0502040204020203" pitchFamily="34" charset="0"/>
                <a:cs typeface="+mj-cs"/>
              </a:rPr>
              <a:t>Simulation of Atmospheric Particle Movement</a:t>
            </a:r>
            <a:endParaRPr lang="en-US" sz="3294" dirty="0">
              <a:solidFill>
                <a:schemeClr val="accent1">
                  <a:lumMod val="50000"/>
                </a:schemeClr>
              </a:solidFill>
              <a:latin typeface="Bahnschrift Condensed" panose="020B0502040204020203" pitchFamily="34" charset="0"/>
              <a:cs typeface="+mj-cs"/>
            </a:endParaRPr>
          </a:p>
        </p:txBody>
      </p:sp>
      <p:sp>
        <p:nvSpPr>
          <p:cNvPr id="6" name="Text 1"/>
          <p:cNvSpPr/>
          <p:nvPr/>
        </p:nvSpPr>
        <p:spPr>
          <a:xfrm>
            <a:off x="2872803" y="2348362"/>
            <a:ext cx="3398366" cy="256609"/>
          </a:xfrm>
          <a:prstGeom prst="rect">
            <a:avLst/>
          </a:prstGeom>
          <a:noFill/>
          <a:ln/>
        </p:spPr>
        <p:txBody>
          <a:bodyPr wrap="none" lIns="0" tIns="0" rIns="0" bIns="0" rtlCol="0" anchor="t">
            <a:spAutoFit/>
          </a:bodyPr>
          <a:lstStyle/>
          <a:p>
            <a:pPr marL="0" indent="0" algn="ctr">
              <a:lnSpc>
                <a:spcPts val="2200"/>
              </a:lnSpc>
              <a:buNone/>
            </a:pPr>
            <a:r>
              <a:rPr lang="en-US" sz="1704" dirty="0">
                <a:solidFill>
                  <a:schemeClr val="accent1">
                    <a:lumMod val="50000"/>
                  </a:schemeClr>
                </a:solidFill>
                <a:latin typeface="Bahnschrift Condensed" panose="020B0502040204020203" pitchFamily="34" charset="0"/>
                <a:cs typeface="+mj-cs"/>
              </a:rPr>
              <a:t>A Framework for Modeling Air Parcel Dynamics</a:t>
            </a:r>
          </a:p>
        </p:txBody>
      </p:sp>
      <p:sp>
        <p:nvSpPr>
          <p:cNvPr id="7" name="Text 2"/>
          <p:cNvSpPr/>
          <p:nvPr/>
        </p:nvSpPr>
        <p:spPr>
          <a:xfrm>
            <a:off x="2864357" y="3111100"/>
            <a:ext cx="771045" cy="158313"/>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Bahnschrift Condensed" panose="020B0502040204020203" pitchFamily="34" charset="0"/>
                <a:cs typeface="+mj-cs"/>
              </a:rPr>
              <a:t>Presented by</a:t>
            </a:r>
            <a:endParaRPr lang="en-US" sz="1400" dirty="0">
              <a:solidFill>
                <a:schemeClr val="accent1">
                  <a:lumMod val="50000"/>
                </a:schemeClr>
              </a:solidFill>
              <a:latin typeface="Bahnschrift Condensed" panose="020B0502040204020203" pitchFamily="34" charset="0"/>
              <a:cs typeface="+mj-cs"/>
            </a:endParaRPr>
          </a:p>
        </p:txBody>
      </p:sp>
      <p:sp>
        <p:nvSpPr>
          <p:cNvPr id="8" name="Text 3"/>
          <p:cNvSpPr/>
          <p:nvPr/>
        </p:nvSpPr>
        <p:spPr>
          <a:xfrm>
            <a:off x="2864357" y="3343272"/>
            <a:ext cx="1881925"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Bahnschrift Condensed" panose="020B0502040204020203" pitchFamily="34" charset="0"/>
                <a:cs typeface="+mj-cs"/>
              </a:rPr>
              <a:t>Diana Hujerat &amp; Yasser Sadi</a:t>
            </a:r>
          </a:p>
        </p:txBody>
      </p:sp>
      <p:sp>
        <p:nvSpPr>
          <p:cNvPr id="9" name="Text 4"/>
          <p:cNvSpPr/>
          <p:nvPr/>
        </p:nvSpPr>
        <p:spPr>
          <a:xfrm>
            <a:off x="5586845" y="3111100"/>
            <a:ext cx="641201" cy="158313"/>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Bahnschrift Condensed" panose="020B0502040204020203" pitchFamily="34" charset="0"/>
                <a:cs typeface="+mj-cs"/>
              </a:rPr>
              <a:t>Supervisor</a:t>
            </a:r>
            <a:endParaRPr lang="en-US" sz="1400" dirty="0">
              <a:solidFill>
                <a:schemeClr val="accent1">
                  <a:lumMod val="50000"/>
                </a:schemeClr>
              </a:solidFill>
              <a:latin typeface="Bahnschrift Condensed" panose="020B0502040204020203" pitchFamily="34" charset="0"/>
              <a:cs typeface="+mj-cs"/>
            </a:endParaRPr>
          </a:p>
        </p:txBody>
      </p:sp>
      <p:sp>
        <p:nvSpPr>
          <p:cNvPr id="10" name="Text 5"/>
          <p:cNvSpPr/>
          <p:nvPr/>
        </p:nvSpPr>
        <p:spPr>
          <a:xfrm>
            <a:off x="5586845" y="3343272"/>
            <a:ext cx="1150956"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Bahnschrift Condensed" panose="020B0502040204020203" pitchFamily="34" charset="0"/>
                <a:cs typeface="+mj-cs"/>
              </a:rPr>
              <a:t>Zakharia Frenkel</a:t>
            </a:r>
          </a:p>
        </p:txBody>
      </p:sp>
      <p:sp>
        <p:nvSpPr>
          <p:cNvPr id="11" name="Text 6"/>
          <p:cNvSpPr/>
          <p:nvPr/>
        </p:nvSpPr>
        <p:spPr>
          <a:xfrm>
            <a:off x="2864357" y="3964898"/>
            <a:ext cx="700513" cy="158313"/>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Bahnschrift Condensed" panose="020B0502040204020203" pitchFamily="34" charset="0"/>
                <a:cs typeface="+mj-cs"/>
              </a:rPr>
              <a:t>Department</a:t>
            </a:r>
            <a:endParaRPr lang="en-US" sz="1400" dirty="0">
              <a:solidFill>
                <a:schemeClr val="accent1">
                  <a:lumMod val="50000"/>
                </a:schemeClr>
              </a:solidFill>
              <a:latin typeface="Bahnschrift Condensed" panose="020B0502040204020203" pitchFamily="34" charset="0"/>
              <a:cs typeface="+mj-cs"/>
            </a:endParaRPr>
          </a:p>
        </p:txBody>
      </p:sp>
      <p:sp>
        <p:nvSpPr>
          <p:cNvPr id="12" name="Text 7"/>
          <p:cNvSpPr/>
          <p:nvPr/>
        </p:nvSpPr>
        <p:spPr>
          <a:xfrm>
            <a:off x="2856737" y="4189449"/>
            <a:ext cx="1455527"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Bahnschrift Condensed" panose="020B0502040204020203" pitchFamily="34" charset="0"/>
                <a:cs typeface="+mj-cs"/>
              </a:rPr>
              <a:t>Software Engineering</a:t>
            </a:r>
          </a:p>
        </p:txBody>
      </p:sp>
      <p:sp>
        <p:nvSpPr>
          <p:cNvPr id="13" name="Text 8"/>
          <p:cNvSpPr/>
          <p:nvPr/>
        </p:nvSpPr>
        <p:spPr>
          <a:xfrm>
            <a:off x="5586845" y="3972518"/>
            <a:ext cx="666849" cy="158313"/>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Bahnschrift Condensed" panose="020B0502040204020203" pitchFamily="34" charset="0"/>
                <a:cs typeface="+mj-cs"/>
              </a:rPr>
              <a:t>Group Code</a:t>
            </a:r>
            <a:endParaRPr lang="en-US" sz="1400" dirty="0">
              <a:solidFill>
                <a:schemeClr val="accent1">
                  <a:lumMod val="50000"/>
                </a:schemeClr>
              </a:solidFill>
              <a:latin typeface="Bahnschrift Condensed" panose="020B0502040204020203" pitchFamily="34" charset="0"/>
              <a:cs typeface="+mj-cs"/>
            </a:endParaRPr>
          </a:p>
        </p:txBody>
      </p:sp>
      <p:sp>
        <p:nvSpPr>
          <p:cNvPr id="14" name="Text 9"/>
          <p:cNvSpPr/>
          <p:nvPr/>
        </p:nvSpPr>
        <p:spPr>
          <a:xfrm>
            <a:off x="5586845" y="4204689"/>
            <a:ext cx="660437"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Bahnschrift Condensed" panose="020B0502040204020203" pitchFamily="34" charset="0"/>
                <a:cs typeface="+mj-cs"/>
              </a:rPr>
              <a:t>26-1-R-13</a:t>
            </a:r>
          </a:p>
        </p:txBody>
      </p:sp>
      <p:sp>
        <p:nvSpPr>
          <p:cNvPr id="15" name="Text 10"/>
          <p:cNvSpPr/>
          <p:nvPr/>
        </p:nvSpPr>
        <p:spPr>
          <a:xfrm>
            <a:off x="8327565" y="4698919"/>
            <a:ext cx="480901" cy="182166"/>
          </a:xfrm>
          <a:prstGeom prst="rect">
            <a:avLst/>
          </a:prstGeom>
          <a:noFill/>
          <a:ln/>
        </p:spPr>
        <p:txBody>
          <a:bodyPr wrap="none" lIns="0" tIns="0" rIns="0" bIns="0" rtlCol="0" anchor="t">
            <a:spAutoFit/>
          </a:bodyPr>
          <a:lstStyle/>
          <a:p>
            <a:pPr marL="0" indent="0" algn="l">
              <a:lnSpc>
                <a:spcPts val="1400"/>
              </a:lnSpc>
              <a:buNone/>
            </a:pPr>
            <a:r>
              <a:rPr lang="en-US" dirty="0">
                <a:solidFill>
                  <a:schemeClr val="accent1">
                    <a:lumMod val="50000"/>
                  </a:schemeClr>
                </a:solidFill>
                <a:latin typeface="Bahnschrift Condensed" panose="020B0502040204020203" pitchFamily="34" charset="0"/>
                <a:cs typeface="+mj-cs"/>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84678" y="357718"/>
            <a:ext cx="3990067" cy="285206"/>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Bahnschrift Condensed" panose="020B0502040204020203" pitchFamily="34" charset="0"/>
              </a:rPr>
              <a:t>Planned Testing &amp; Validation Strategy</a:t>
            </a:r>
            <a:endParaRPr lang="en-US" sz="2400" dirty="0">
              <a:latin typeface="Bahnschrift Condensed" panose="020B0502040204020203" pitchFamily="34" charset="0"/>
            </a:endParaRPr>
          </a:p>
        </p:txBody>
      </p:sp>
      <p:sp>
        <p:nvSpPr>
          <p:cNvPr id="5" name="Text 1"/>
          <p:cNvSpPr/>
          <p:nvPr/>
        </p:nvSpPr>
        <p:spPr>
          <a:xfrm>
            <a:off x="571500" y="1577820"/>
            <a:ext cx="1471557"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Numerical Stability</a:t>
            </a:r>
            <a:endParaRPr lang="en-US" dirty="0">
              <a:latin typeface="Bahnschrift Condensed" panose="020B0502040204020203" pitchFamily="34" charset="0"/>
            </a:endParaRPr>
          </a:p>
        </p:txBody>
      </p:sp>
      <p:sp>
        <p:nvSpPr>
          <p:cNvPr id="6" name="Text 2"/>
          <p:cNvSpPr/>
          <p:nvPr/>
        </p:nvSpPr>
        <p:spPr>
          <a:xfrm>
            <a:off x="571500" y="1858212"/>
            <a:ext cx="3857625" cy="718145"/>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Planned convergence tests will confirm that air-parcel trajectories remain bounded. The target positional-norm difference between simulations with varying time steps is </a:t>
            </a:r>
            <a:r>
              <a:rPr lang="en-US" sz="1400" b="1" dirty="0">
                <a:solidFill>
                  <a:srgbClr val="EF476F"/>
                </a:solidFill>
                <a:latin typeface="Bahnschrift Condensed" panose="020B0502040204020203" pitchFamily="34" charset="0"/>
              </a:rPr>
              <a:t>below 5%</a:t>
            </a:r>
            <a:r>
              <a:rPr lang="en-US" sz="1400" dirty="0">
                <a:solidFill>
                  <a:srgbClr val="102A43"/>
                </a:solidFill>
                <a:latin typeface="Bahnschrift Condensed" panose="020B0502040204020203" pitchFamily="34" charset="0"/>
              </a:rPr>
              <a:t>.</a:t>
            </a:r>
            <a:endParaRPr lang="en-US" sz="1400" dirty="0">
              <a:latin typeface="Bahnschrift Condensed" panose="020B0502040204020203" pitchFamily="34" charset="0"/>
            </a:endParaRPr>
          </a:p>
        </p:txBody>
      </p:sp>
      <p:sp>
        <p:nvSpPr>
          <p:cNvPr id="7" name="Text 3"/>
          <p:cNvSpPr/>
          <p:nvPr/>
        </p:nvSpPr>
        <p:spPr>
          <a:xfrm>
            <a:off x="4714875" y="1577820"/>
            <a:ext cx="1599797"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Physical Consistency</a:t>
            </a:r>
            <a:endParaRPr lang="en-US" dirty="0">
              <a:latin typeface="Bahnschrift Condensed" panose="020B0502040204020203" pitchFamily="34" charset="0"/>
            </a:endParaRPr>
          </a:p>
        </p:txBody>
      </p:sp>
      <p:sp>
        <p:nvSpPr>
          <p:cNvPr id="8" name="Text 4"/>
          <p:cNvSpPr/>
          <p:nvPr/>
        </p:nvSpPr>
        <p:spPr>
          <a:xfrm>
            <a:off x="4714875" y="1858212"/>
            <a:ext cx="3857625" cy="538609"/>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Planned comparison with analytical solutions for buoyant rise and Coriolis deflection aims for a relative error </a:t>
            </a:r>
            <a:r>
              <a:rPr lang="en-US" sz="1400" dirty="0">
                <a:solidFill>
                  <a:srgbClr val="EF476F"/>
                </a:solidFill>
                <a:latin typeface="Bahnschrift Condensed" panose="020B0502040204020203" pitchFamily="34" charset="0"/>
              </a:rPr>
              <a:t>below 10%</a:t>
            </a:r>
            <a:r>
              <a:rPr lang="en-US" sz="1400" dirty="0">
                <a:solidFill>
                  <a:srgbClr val="102A43"/>
                </a:solidFill>
                <a:latin typeface="Bahnschrift Condensed" panose="020B0502040204020203" pitchFamily="34" charset="0"/>
              </a:rPr>
              <a:t> in idealized atmospheric test cases.</a:t>
            </a:r>
            <a:endParaRPr lang="en-US" sz="1400" dirty="0">
              <a:latin typeface="Bahnschrift Condensed" panose="020B0502040204020203" pitchFamily="34" charset="0"/>
            </a:endParaRPr>
          </a:p>
        </p:txBody>
      </p:sp>
      <p:sp>
        <p:nvSpPr>
          <p:cNvPr id="9" name="Text 5"/>
          <p:cNvSpPr/>
          <p:nvPr/>
        </p:nvSpPr>
        <p:spPr>
          <a:xfrm>
            <a:off x="571500" y="2886856"/>
            <a:ext cx="1498808"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Sensitivity Analysis</a:t>
            </a:r>
            <a:endParaRPr lang="en-US" dirty="0">
              <a:latin typeface="Bahnschrift Condensed" panose="020B0502040204020203" pitchFamily="34" charset="0"/>
            </a:endParaRPr>
          </a:p>
        </p:txBody>
      </p:sp>
      <p:sp>
        <p:nvSpPr>
          <p:cNvPr id="10" name="Text 6"/>
          <p:cNvSpPr/>
          <p:nvPr/>
        </p:nvSpPr>
        <p:spPr>
          <a:xfrm>
            <a:off x="571500" y="3167249"/>
            <a:ext cx="3857625" cy="718145"/>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The model will be tested for smooth and continuous parcel response to variations in initial temperature, humidity, and drag coefficients to ensure no excessive sensitivity to small perturbations.</a:t>
            </a:r>
            <a:endParaRPr lang="en-US" sz="1400" dirty="0">
              <a:latin typeface="Bahnschrift Condensed" panose="020B0502040204020203" pitchFamily="34" charset="0"/>
            </a:endParaRPr>
          </a:p>
        </p:txBody>
      </p:sp>
      <p:sp>
        <p:nvSpPr>
          <p:cNvPr id="11" name="Text 7"/>
          <p:cNvSpPr/>
          <p:nvPr/>
        </p:nvSpPr>
        <p:spPr>
          <a:xfrm>
            <a:off x="4714875" y="2886856"/>
            <a:ext cx="1896353"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Computational Efficiency</a:t>
            </a:r>
            <a:endParaRPr lang="en-US" dirty="0">
              <a:latin typeface="Bahnschrift Condensed" panose="020B0502040204020203" pitchFamily="34" charset="0"/>
            </a:endParaRPr>
          </a:p>
        </p:txBody>
      </p:sp>
      <p:sp>
        <p:nvSpPr>
          <p:cNvPr id="12" name="Text 8"/>
          <p:cNvSpPr/>
          <p:nvPr/>
        </p:nvSpPr>
        <p:spPr>
          <a:xfrm>
            <a:off x="4714875" y="3167249"/>
            <a:ext cx="3857625" cy="538609"/>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Planned benchmarks will verify </a:t>
            </a:r>
            <a:r>
              <a:rPr lang="en-US" sz="1400" b="1" dirty="0">
                <a:solidFill>
                  <a:srgbClr val="EF476F"/>
                </a:solidFill>
                <a:latin typeface="Bahnschrift Condensed" panose="020B0502040204020203" pitchFamily="34" charset="0"/>
              </a:rPr>
              <a:t>linear scalability O(N)</a:t>
            </a:r>
            <a:r>
              <a:rPr lang="en-US" sz="1400" dirty="0">
                <a:solidFill>
                  <a:srgbClr val="102A43"/>
                </a:solidFill>
                <a:latin typeface="Bahnschrift Condensed" panose="020B0502040204020203" pitchFamily="34" charset="0"/>
              </a:rPr>
              <a:t>. The goal is to ensure that doubling the number of simulated air parcels results in a proportional increase in computation time.</a:t>
            </a:r>
            <a:endParaRPr lang="en-US" sz="1400" dirty="0">
              <a:latin typeface="Bahnschrift Condensed" panose="020B0502040204020203" pitchFamily="34" charset="0"/>
            </a:endParaRPr>
          </a:p>
        </p:txBody>
      </p:sp>
      <p:sp>
        <p:nvSpPr>
          <p:cNvPr id="13" name="Text 9"/>
          <p:cNvSpPr/>
          <p:nvPr/>
        </p:nvSpPr>
        <p:spPr>
          <a:xfrm>
            <a:off x="8258421" y="4773552"/>
            <a:ext cx="577081" cy="134076"/>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Bahnschrift Condensed" panose="020B0502040204020203" pitchFamily="34" charset="0"/>
              </a:rPr>
              <a:t>Page 10</a:t>
            </a:r>
            <a:endParaRPr lang="en-US" dirty="0">
              <a:latin typeface="Bahnschrift Condensed"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21504EEF-00E7-22E3-D027-13CD9F0B335F}"/>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88117" y="457885"/>
            <a:ext cx="4198137"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Simulation Program: Numerical Engine</a:t>
            </a:r>
            <a:endParaRPr lang="en-US" sz="2436" dirty="0">
              <a:latin typeface="Bahnschrift Condensed" panose="020B0502040204020203" pitchFamily="34" charset="0"/>
            </a:endParaRPr>
          </a:p>
        </p:txBody>
      </p:sp>
      <p:sp>
        <p:nvSpPr>
          <p:cNvPr id="16" name="Text 12"/>
          <p:cNvSpPr/>
          <p:nvPr/>
        </p:nvSpPr>
        <p:spPr>
          <a:xfrm>
            <a:off x="8262407" y="4758698"/>
            <a:ext cx="543418"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11</a:t>
            </a:r>
            <a:endParaRPr lang="en-US" dirty="0">
              <a:latin typeface="Bahnschrift Condensed" panose="020B0502040204020203" pitchFamily="34" charset="0"/>
            </a:endParaRPr>
          </a:p>
        </p:txBody>
      </p:sp>
      <p:sp>
        <p:nvSpPr>
          <p:cNvPr id="2" name="תיבת טקסט 1">
            <a:extLst>
              <a:ext uri="{FF2B5EF4-FFF2-40B4-BE49-F238E27FC236}">
                <a16:creationId xmlns:a16="http://schemas.microsoft.com/office/drawing/2014/main" id="{E2893E47-AD87-911B-A6F7-83706A510454}"/>
              </a:ext>
            </a:extLst>
          </p:cNvPr>
          <p:cNvSpPr txBox="1"/>
          <p:nvPr/>
        </p:nvSpPr>
        <p:spPr>
          <a:xfrm>
            <a:off x="88117" y="757917"/>
            <a:ext cx="6709099" cy="3058466"/>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Acts as the </a:t>
            </a:r>
            <a:r>
              <a:rPr lang="en-US" sz="1600" b="1" dirty="0">
                <a:solidFill>
                  <a:schemeClr val="accent5">
                    <a:lumMod val="50000"/>
                  </a:schemeClr>
                </a:solidFill>
                <a:latin typeface="Bahnschrift Condensed" panose="020B0502040204020203" pitchFamily="34" charset="0"/>
              </a:rPr>
              <a:t>Computational Core</a:t>
            </a:r>
            <a:r>
              <a:rPr lang="en-US" sz="1600" dirty="0">
                <a:solidFill>
                  <a:schemeClr val="accent5">
                    <a:lumMod val="50000"/>
                  </a:schemeClr>
                </a:solidFill>
                <a:latin typeface="Bahnschrift Condensed" panose="020B0502040204020203" pitchFamily="34" charset="0"/>
              </a:rPr>
              <a:t> of the project.</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Numerically solves equations of motion for air parcels.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Responsible for </a:t>
            </a:r>
            <a:r>
              <a:rPr lang="en-US" sz="1600" b="1" dirty="0">
                <a:solidFill>
                  <a:schemeClr val="accent5">
                    <a:lumMod val="50000"/>
                  </a:schemeClr>
                </a:solidFill>
                <a:latin typeface="Bahnschrift Condensed" panose="020B0502040204020203" pitchFamily="34" charset="0"/>
              </a:rPr>
              <a:t>Time Integration</a:t>
            </a:r>
            <a:r>
              <a:rPr lang="en-US" sz="1600" dirty="0">
                <a:solidFill>
                  <a:schemeClr val="accent5">
                    <a:lumMod val="50000"/>
                  </a:schemeClr>
                </a:solidFill>
                <a:latin typeface="Bahnschrift Condensed" panose="020B0502040204020203" pitchFamily="34" charset="0"/>
              </a:rPr>
              <a:t> and Force Computation.</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Operates as a batch-style program with structured data output.</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Ensures physical correctness and numerical stability.</a:t>
            </a:r>
          </a:p>
        </p:txBody>
      </p:sp>
      <p:pic>
        <p:nvPicPr>
          <p:cNvPr id="7" name="תמונה 6">
            <a:extLst>
              <a:ext uri="{FF2B5EF4-FFF2-40B4-BE49-F238E27FC236}">
                <a16:creationId xmlns:a16="http://schemas.microsoft.com/office/drawing/2014/main" id="{3B29DA72-2795-4EB1-973A-4772DD5CB8A4}"/>
              </a:ext>
            </a:extLst>
          </p:cNvPr>
          <p:cNvPicPr>
            <a:picLocks noChangeAspect="1"/>
          </p:cNvPicPr>
          <p:nvPr/>
        </p:nvPicPr>
        <p:blipFill>
          <a:blip r:embed="rId4"/>
          <a:srcRect l="14240" t="2374" r="12275"/>
          <a:stretch>
            <a:fillRect/>
          </a:stretch>
        </p:blipFill>
        <p:spPr>
          <a:xfrm>
            <a:off x="4823383" y="967808"/>
            <a:ext cx="4320617" cy="3207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198EE25-5F2D-33C3-C151-637C35380636}"/>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15361" y="439460"/>
            <a:ext cx="3795783"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Analysis Program: Diagnostics Tool</a:t>
            </a:r>
            <a:endParaRPr lang="en-US" sz="2436" dirty="0">
              <a:latin typeface="Bahnschrift Condensed" panose="020B0502040204020203" pitchFamily="34" charset="0"/>
            </a:endParaRPr>
          </a:p>
        </p:txBody>
      </p:sp>
      <p:sp>
        <p:nvSpPr>
          <p:cNvPr id="16" name="Text 12"/>
          <p:cNvSpPr/>
          <p:nvPr/>
        </p:nvSpPr>
        <p:spPr>
          <a:xfrm>
            <a:off x="8281730" y="4757207"/>
            <a:ext cx="573875"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12</a:t>
            </a:r>
            <a:endParaRPr lang="en-US" dirty="0">
              <a:latin typeface="Bahnschrift Condensed" panose="020B0502040204020203" pitchFamily="34" charset="0"/>
            </a:endParaRPr>
          </a:p>
        </p:txBody>
      </p:sp>
      <p:sp>
        <p:nvSpPr>
          <p:cNvPr id="17" name="תיבת טקסט 16">
            <a:extLst>
              <a:ext uri="{FF2B5EF4-FFF2-40B4-BE49-F238E27FC236}">
                <a16:creationId xmlns:a16="http://schemas.microsoft.com/office/drawing/2014/main" id="{72EABCFD-7880-8FEE-B4E4-EFD561C84A7E}"/>
              </a:ext>
            </a:extLst>
          </p:cNvPr>
          <p:cNvSpPr txBox="1"/>
          <p:nvPr/>
        </p:nvSpPr>
        <p:spPr>
          <a:xfrm>
            <a:off x="0" y="821106"/>
            <a:ext cx="6197600" cy="3126433"/>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Performs </a:t>
            </a:r>
            <a:r>
              <a:rPr lang="en-US" sz="1600" b="1" dirty="0">
                <a:solidFill>
                  <a:schemeClr val="accent5">
                    <a:lumMod val="50000"/>
                  </a:schemeClr>
                </a:solidFill>
                <a:latin typeface="Bahnschrift Condensed" panose="020B0502040204020203" pitchFamily="34" charset="0"/>
              </a:rPr>
              <a:t>Quantitative Evaluation</a:t>
            </a:r>
            <a:r>
              <a:rPr lang="en-US" sz="1600" dirty="0">
                <a:solidFill>
                  <a:schemeClr val="accent5">
                    <a:lumMod val="50000"/>
                  </a:schemeClr>
                </a:solidFill>
                <a:latin typeface="Bahnschrift Condensed" panose="020B0502040204020203" pitchFamily="34" charset="0"/>
              </a:rPr>
              <a:t> of simulation outputs.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Computes statistical measures and physical diagnostics.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Transforms raw trajectory data into meaningful metrics.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Enables </a:t>
            </a:r>
            <a:r>
              <a:rPr lang="en-US" sz="1600" b="1" dirty="0">
                <a:solidFill>
                  <a:schemeClr val="accent5">
                    <a:lumMod val="50000"/>
                  </a:schemeClr>
                </a:solidFill>
                <a:latin typeface="Bahnschrift Condensed" panose="020B0502040204020203" pitchFamily="34" charset="0"/>
              </a:rPr>
              <a:t>Sensitivity Analysis</a:t>
            </a:r>
            <a:r>
              <a:rPr lang="en-US" sz="1600" dirty="0">
                <a:solidFill>
                  <a:schemeClr val="accent5">
                    <a:lumMod val="50000"/>
                  </a:schemeClr>
                </a:solidFill>
                <a:latin typeface="Bahnschrift Condensed" panose="020B0502040204020203" pitchFamily="34" charset="0"/>
              </a:rPr>
              <a:t> and model validation.</a:t>
            </a:r>
          </a:p>
          <a:p>
            <a:pPr>
              <a:lnSpc>
                <a:spcPct val="250000"/>
              </a:lnSpc>
            </a:pPr>
            <a:endParaRPr lang="he-IL" sz="1600" dirty="0">
              <a:solidFill>
                <a:schemeClr val="accent5">
                  <a:lumMod val="50000"/>
                </a:schemeClr>
              </a:solidFill>
              <a:latin typeface="Bahnschrift Condensed" panose="020B0502040204020203" pitchFamily="34" charset="0"/>
            </a:endParaRPr>
          </a:p>
        </p:txBody>
      </p:sp>
      <p:pic>
        <p:nvPicPr>
          <p:cNvPr id="5" name="תמונה 4">
            <a:extLst>
              <a:ext uri="{FF2B5EF4-FFF2-40B4-BE49-F238E27FC236}">
                <a16:creationId xmlns:a16="http://schemas.microsoft.com/office/drawing/2014/main" id="{406D0C56-C402-FFCF-E715-BECE5BA39375}"/>
              </a:ext>
            </a:extLst>
          </p:cNvPr>
          <p:cNvPicPr>
            <a:picLocks noChangeAspect="1"/>
          </p:cNvPicPr>
          <p:nvPr/>
        </p:nvPicPr>
        <p:blipFill>
          <a:blip r:embed="rId4"/>
          <a:stretch>
            <a:fillRect/>
          </a:stretch>
        </p:blipFill>
        <p:spPr>
          <a:xfrm>
            <a:off x="4422098" y="2002911"/>
            <a:ext cx="4591608" cy="2566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B907BD-C52F-FE26-D0AD-0EFB9CD42C9A}"/>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51445" y="455680"/>
            <a:ext cx="4029821"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Visualization Program: Scientific Tool</a:t>
            </a:r>
            <a:endParaRPr lang="en-US" sz="2436" dirty="0">
              <a:latin typeface="Bahnschrift Condensed" panose="020B0502040204020203" pitchFamily="34" charset="0"/>
            </a:endParaRPr>
          </a:p>
        </p:txBody>
      </p:sp>
      <p:sp>
        <p:nvSpPr>
          <p:cNvPr id="16" name="Text 12"/>
          <p:cNvSpPr/>
          <p:nvPr/>
        </p:nvSpPr>
        <p:spPr>
          <a:xfrm>
            <a:off x="8282788" y="4755275"/>
            <a:ext cx="572273"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13</a:t>
            </a:r>
            <a:endParaRPr lang="en-US" dirty="0">
              <a:latin typeface="Bahnschrift Condensed" panose="020B0502040204020203" pitchFamily="34" charset="0"/>
            </a:endParaRPr>
          </a:p>
        </p:txBody>
      </p:sp>
      <p:sp>
        <p:nvSpPr>
          <p:cNvPr id="17" name="תיבת טקסט 16">
            <a:extLst>
              <a:ext uri="{FF2B5EF4-FFF2-40B4-BE49-F238E27FC236}">
                <a16:creationId xmlns:a16="http://schemas.microsoft.com/office/drawing/2014/main" id="{CA09A0F7-CED5-0A43-5D23-49E024894BB4}"/>
              </a:ext>
            </a:extLst>
          </p:cNvPr>
          <p:cNvSpPr txBox="1"/>
          <p:nvPr/>
        </p:nvSpPr>
        <p:spPr>
          <a:xfrm>
            <a:off x="97437" y="736915"/>
            <a:ext cx="5184723" cy="3126433"/>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Provides </a:t>
            </a:r>
            <a:r>
              <a:rPr lang="en-US" sz="1600" b="1" dirty="0">
                <a:solidFill>
                  <a:schemeClr val="accent5">
                    <a:lumMod val="50000"/>
                  </a:schemeClr>
                </a:solidFill>
                <a:latin typeface="Bahnschrift Condensed" panose="020B0502040204020203" pitchFamily="34" charset="0"/>
              </a:rPr>
              <a:t>Graphical Representation</a:t>
            </a:r>
            <a:r>
              <a:rPr lang="en-US" sz="1600" dirty="0">
                <a:solidFill>
                  <a:schemeClr val="accent5">
                    <a:lumMod val="50000"/>
                  </a:schemeClr>
                </a:solidFill>
                <a:latin typeface="Bahnschrift Condensed" panose="020B0502040204020203" pitchFamily="34" charset="0"/>
              </a:rPr>
              <a:t> of parcel dynamics.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Generates 3D trajectories and thermodynamic evolution plots.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Produces publication-quality figures and animations.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Bahnschrift Condensed" panose="020B0502040204020203" pitchFamily="34" charset="0"/>
              </a:rPr>
              <a:t>Supports </a:t>
            </a:r>
            <a:r>
              <a:rPr lang="en-US" sz="1600" b="1" dirty="0">
                <a:solidFill>
                  <a:schemeClr val="accent5">
                    <a:lumMod val="50000"/>
                  </a:schemeClr>
                </a:solidFill>
                <a:latin typeface="Bahnschrift Condensed" panose="020B0502040204020203" pitchFamily="34" charset="0"/>
              </a:rPr>
              <a:t>Qualitative Validation</a:t>
            </a:r>
            <a:r>
              <a:rPr lang="en-US" sz="1600" dirty="0">
                <a:solidFill>
                  <a:schemeClr val="accent5">
                    <a:lumMod val="50000"/>
                  </a:schemeClr>
                </a:solidFill>
                <a:latin typeface="Bahnschrift Condensed" panose="020B0502040204020203" pitchFamily="34" charset="0"/>
              </a:rPr>
              <a:t> of physical behavior.</a:t>
            </a:r>
          </a:p>
          <a:p>
            <a:pPr>
              <a:lnSpc>
                <a:spcPct val="250000"/>
              </a:lnSpc>
            </a:pPr>
            <a:endParaRPr lang="he-IL" sz="1600" dirty="0">
              <a:solidFill>
                <a:schemeClr val="accent5">
                  <a:lumMod val="50000"/>
                </a:schemeClr>
              </a:solidFill>
              <a:latin typeface="Bahnschrift Condensed" panose="020B0502040204020203" pitchFamily="34" charset="0"/>
            </a:endParaRPr>
          </a:p>
        </p:txBody>
      </p:sp>
      <p:pic>
        <p:nvPicPr>
          <p:cNvPr id="5" name="תמונה 4">
            <a:extLst>
              <a:ext uri="{FF2B5EF4-FFF2-40B4-BE49-F238E27FC236}">
                <a16:creationId xmlns:a16="http://schemas.microsoft.com/office/drawing/2014/main" id="{33C3A19A-61A1-BD0E-7B1B-3DE2E31A8695}"/>
              </a:ext>
            </a:extLst>
          </p:cNvPr>
          <p:cNvPicPr>
            <a:picLocks noChangeAspect="1"/>
          </p:cNvPicPr>
          <p:nvPr/>
        </p:nvPicPr>
        <p:blipFill>
          <a:blip r:embed="rId4"/>
          <a:stretch>
            <a:fillRect/>
          </a:stretch>
        </p:blipFill>
        <p:spPr>
          <a:xfrm>
            <a:off x="4302177" y="1985311"/>
            <a:ext cx="4639455" cy="2590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376627" y="339014"/>
            <a:ext cx="4172809" cy="285206"/>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Bahnschrift Condensed" panose="020B0502040204020203" pitchFamily="34" charset="0"/>
              </a:rPr>
              <a:t>Anticipated Implementation Challenges</a:t>
            </a:r>
            <a:endParaRPr lang="en-US" sz="2400" dirty="0">
              <a:latin typeface="Bahnschrift Condensed" panose="020B0502040204020203" pitchFamily="34" charset="0"/>
            </a:endParaRPr>
          </a:p>
        </p:txBody>
      </p:sp>
      <p:sp>
        <p:nvSpPr>
          <p:cNvPr id="5" name="Text 1"/>
          <p:cNvSpPr/>
          <p:nvPr/>
        </p:nvSpPr>
        <p:spPr>
          <a:xfrm>
            <a:off x="571500" y="1562830"/>
            <a:ext cx="1502014"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Numerical Stiffness</a:t>
            </a:r>
            <a:endParaRPr lang="en-US" dirty="0">
              <a:latin typeface="Bahnschrift Condensed" panose="020B0502040204020203" pitchFamily="34" charset="0"/>
            </a:endParaRPr>
          </a:p>
        </p:txBody>
      </p:sp>
      <p:sp>
        <p:nvSpPr>
          <p:cNvPr id="6" name="Text 2"/>
          <p:cNvSpPr/>
          <p:nvPr/>
        </p:nvSpPr>
        <p:spPr>
          <a:xfrm>
            <a:off x="571500" y="1858212"/>
            <a:ext cx="3857625" cy="359073"/>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Rapid phase changes in moisture (latent heat release) can create stiff ODEs that challenge standard explicit integrators.</a:t>
            </a:r>
            <a:endParaRPr lang="en-US" sz="1400" dirty="0">
              <a:latin typeface="Bahnschrift Condensed" panose="020B0502040204020203" pitchFamily="34" charset="0"/>
            </a:endParaRPr>
          </a:p>
        </p:txBody>
      </p:sp>
      <p:sp>
        <p:nvSpPr>
          <p:cNvPr id="8" name="Text 4"/>
          <p:cNvSpPr/>
          <p:nvPr/>
        </p:nvSpPr>
        <p:spPr>
          <a:xfrm>
            <a:off x="4714875" y="1562830"/>
            <a:ext cx="1968488"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Computational Scalability</a:t>
            </a:r>
            <a:endParaRPr lang="en-US" dirty="0">
              <a:latin typeface="Bahnschrift Condensed" panose="020B0502040204020203" pitchFamily="34" charset="0"/>
            </a:endParaRPr>
          </a:p>
        </p:txBody>
      </p:sp>
      <p:sp>
        <p:nvSpPr>
          <p:cNvPr id="9" name="Text 5"/>
          <p:cNvSpPr/>
          <p:nvPr/>
        </p:nvSpPr>
        <p:spPr>
          <a:xfrm>
            <a:off x="4714875" y="1858212"/>
            <a:ext cx="3857625" cy="359073"/>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Tracking thousands of parcels with high-frequency force evaluations requires significant CPU/Memory resources.</a:t>
            </a:r>
            <a:endParaRPr lang="en-US" sz="1400" dirty="0">
              <a:latin typeface="Bahnschrift Condensed" panose="020B0502040204020203" pitchFamily="34" charset="0"/>
            </a:endParaRPr>
          </a:p>
        </p:txBody>
      </p:sp>
      <p:sp>
        <p:nvSpPr>
          <p:cNvPr id="11" name="Text 7"/>
          <p:cNvSpPr/>
          <p:nvPr/>
        </p:nvSpPr>
        <p:spPr>
          <a:xfrm>
            <a:off x="571500" y="2873317"/>
            <a:ext cx="1559722"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Boundary Conditions</a:t>
            </a:r>
            <a:endParaRPr lang="en-US" dirty="0">
              <a:latin typeface="Bahnschrift Condensed" panose="020B0502040204020203" pitchFamily="34" charset="0"/>
            </a:endParaRPr>
          </a:p>
        </p:txBody>
      </p:sp>
      <p:sp>
        <p:nvSpPr>
          <p:cNvPr id="12" name="Text 8"/>
          <p:cNvSpPr/>
          <p:nvPr/>
        </p:nvSpPr>
        <p:spPr>
          <a:xfrm>
            <a:off x="571500" y="3168700"/>
            <a:ext cx="3857625" cy="359073"/>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Ensuring physical consistency at the surface and top-of-atmosphere boundaries in a scaled virtual world.</a:t>
            </a:r>
            <a:endParaRPr lang="en-US" sz="1400" dirty="0">
              <a:latin typeface="Bahnschrift Condensed" panose="020B0502040204020203" pitchFamily="34" charset="0"/>
            </a:endParaRPr>
          </a:p>
        </p:txBody>
      </p:sp>
      <p:sp>
        <p:nvSpPr>
          <p:cNvPr id="14" name="Text 10"/>
          <p:cNvSpPr/>
          <p:nvPr/>
        </p:nvSpPr>
        <p:spPr>
          <a:xfrm>
            <a:off x="4714875" y="2873317"/>
            <a:ext cx="1383392" cy="189796"/>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Bahnschrift Condensed" panose="020B0502040204020203" pitchFamily="34" charset="0"/>
              </a:rPr>
              <a:t>Data Management</a:t>
            </a:r>
            <a:endParaRPr lang="en-US" dirty="0">
              <a:latin typeface="Bahnschrift Condensed" panose="020B0502040204020203" pitchFamily="34" charset="0"/>
            </a:endParaRPr>
          </a:p>
        </p:txBody>
      </p:sp>
      <p:sp>
        <p:nvSpPr>
          <p:cNvPr id="15" name="Text 11"/>
          <p:cNvSpPr/>
          <p:nvPr/>
        </p:nvSpPr>
        <p:spPr>
          <a:xfrm>
            <a:off x="4714875" y="3168700"/>
            <a:ext cx="3857625" cy="359073"/>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Bahnschrift Condensed" panose="020B0502040204020203" pitchFamily="34" charset="0"/>
              </a:rPr>
              <a:t>Storing and processing high-resolution 3D trajectory data for long-duration simulations.</a:t>
            </a:r>
            <a:endParaRPr lang="en-US" sz="1400" dirty="0">
              <a:latin typeface="Bahnschrift Condensed" panose="020B0502040204020203" pitchFamily="34" charset="0"/>
            </a:endParaRPr>
          </a:p>
        </p:txBody>
      </p:sp>
      <p:sp>
        <p:nvSpPr>
          <p:cNvPr id="17" name="Text 13"/>
          <p:cNvSpPr/>
          <p:nvPr/>
        </p:nvSpPr>
        <p:spPr>
          <a:xfrm>
            <a:off x="8247068" y="4774832"/>
            <a:ext cx="580287" cy="134076"/>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Bahnschrift Condensed" panose="020B0502040204020203" pitchFamily="34" charset="0"/>
              </a:rPr>
              <a:t>Page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967113" y="1054596"/>
            <a:ext cx="7209774" cy="3034308"/>
          </a:xfrm>
          <a:prstGeom prst="rect">
            <a:avLst/>
          </a:prstGeom>
          <a:solidFill>
            <a:srgbClr val="102A43">
              <a:alpha val="80000"/>
            </a:srgbClr>
          </a:solidFill>
          <a:ln w="27432">
            <a:solidFill>
              <a:srgbClr val="EF476F"/>
            </a:solidFill>
            <a:prstDash val="solid"/>
          </a:ln>
        </p:spPr>
        <p:txBody>
          <a:bodyPr/>
          <a:lstStyle/>
          <a:p>
            <a:endParaRPr lang="he-IL"/>
          </a:p>
        </p:txBody>
      </p:sp>
      <p:sp>
        <p:nvSpPr>
          <p:cNvPr id="4" name="Text 1"/>
          <p:cNvSpPr/>
          <p:nvPr/>
        </p:nvSpPr>
        <p:spPr>
          <a:xfrm>
            <a:off x="1710063" y="1511796"/>
            <a:ext cx="5723874" cy="1168003"/>
          </a:xfrm>
          <a:prstGeom prst="rect">
            <a:avLst/>
          </a:prstGeom>
          <a:noFill/>
          <a:ln/>
        </p:spPr>
        <p:txBody>
          <a:bodyPr wrap="none" lIns="0" tIns="0" rIns="0" bIns="0" rtlCol="0" anchor="t">
            <a:spAutoFit/>
          </a:bodyPr>
          <a:lstStyle/>
          <a:p>
            <a:pPr marL="0" indent="0" algn="ctr">
              <a:lnSpc>
                <a:spcPts val="8100"/>
              </a:lnSpc>
              <a:buNone/>
            </a:pPr>
            <a:r>
              <a:rPr lang="en-US" sz="6218" b="1" kern="0" spc="8" dirty="0">
                <a:solidFill>
                  <a:srgbClr val="F0F5F9"/>
                </a:solidFill>
              </a:rPr>
              <a:t>Thank You</a:t>
            </a:r>
            <a:endParaRPr lang="en-US" sz="6218" dirty="0"/>
          </a:p>
        </p:txBody>
      </p:sp>
      <p:sp>
        <p:nvSpPr>
          <p:cNvPr id="5" name="Text 2"/>
          <p:cNvSpPr/>
          <p:nvPr/>
        </p:nvSpPr>
        <p:spPr>
          <a:xfrm>
            <a:off x="1710063" y="2822674"/>
            <a:ext cx="5723874" cy="466130"/>
          </a:xfrm>
          <a:prstGeom prst="rect">
            <a:avLst/>
          </a:prstGeom>
          <a:noFill/>
          <a:ln/>
        </p:spPr>
        <p:txBody>
          <a:bodyPr wrap="none" lIns="0" tIns="0" rIns="0" bIns="0" rtlCol="0" anchor="t">
            <a:spAutoFit/>
          </a:bodyPr>
          <a:lstStyle/>
          <a:p>
            <a:pPr marL="0" indent="0" algn="ctr">
              <a:lnSpc>
                <a:spcPts val="3200"/>
              </a:lnSpc>
              <a:buNone/>
            </a:pPr>
            <a:r>
              <a:rPr lang="en-US" sz="2592" i="1" dirty="0">
                <a:solidFill>
                  <a:srgbClr val="118AB2"/>
                </a:solidFill>
              </a:rPr>
              <a:t>Questions &amp; Discussion</a:t>
            </a:r>
            <a:endParaRPr lang="en-US" sz="2592" dirty="0"/>
          </a:p>
        </p:txBody>
      </p:sp>
      <p:sp>
        <p:nvSpPr>
          <p:cNvPr id="6" name="Text 3"/>
          <p:cNvSpPr/>
          <p:nvPr/>
        </p:nvSpPr>
        <p:spPr>
          <a:xfrm>
            <a:off x="2727266" y="4480917"/>
            <a:ext cx="3689440" cy="233958"/>
          </a:xfrm>
          <a:prstGeom prst="rect">
            <a:avLst/>
          </a:prstGeom>
          <a:noFill/>
          <a:ln/>
        </p:spPr>
        <p:txBody>
          <a:bodyPr wrap="none" lIns="0" tIns="0" rIns="0" bIns="0" rtlCol="0" anchor="t">
            <a:spAutoFit/>
          </a:bodyPr>
          <a:lstStyle/>
          <a:p>
            <a:pPr marL="0" indent="0" algn="l">
              <a:lnSpc>
                <a:spcPts val="1600"/>
              </a:lnSpc>
              <a:buNone/>
            </a:pPr>
            <a:r>
              <a:rPr lang="en-US" sz="1269" dirty="0">
                <a:solidFill>
                  <a:srgbClr val="F0F5F9">
                    <a:alpha val="60000"/>
                  </a:srgbClr>
                </a:solidFill>
              </a:rPr>
              <a:t>Simulation of Atmospheric Particle Movement</a:t>
            </a:r>
            <a:endParaRPr lang="en-US" sz="126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7144" y="0"/>
            <a:ext cx="9144000" cy="5143500"/>
          </a:xfrm>
          <a:prstGeom prst="rect">
            <a:avLst/>
          </a:prstGeom>
        </p:spPr>
      </p:pic>
      <p:sp>
        <p:nvSpPr>
          <p:cNvPr id="4" name="Text 0"/>
          <p:cNvSpPr/>
          <p:nvPr/>
        </p:nvSpPr>
        <p:spPr>
          <a:xfrm>
            <a:off x="68104" y="558939"/>
            <a:ext cx="3322897"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Project Overview &amp; Motivation</a:t>
            </a:r>
            <a:endParaRPr lang="en-US" sz="2436" dirty="0">
              <a:latin typeface="Bahnschrift Condensed" panose="020B0502040204020203" pitchFamily="34" charset="0"/>
            </a:endParaRPr>
          </a:p>
        </p:txBody>
      </p:sp>
      <p:sp>
        <p:nvSpPr>
          <p:cNvPr id="5" name="Text 1"/>
          <p:cNvSpPr/>
          <p:nvPr/>
        </p:nvSpPr>
        <p:spPr>
          <a:xfrm>
            <a:off x="304800" y="1227116"/>
            <a:ext cx="945772"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18AB2"/>
                </a:solidFill>
                <a:latin typeface="Bahnschrift Condensed" panose="020B0502040204020203" pitchFamily="34" charset="0"/>
              </a:rPr>
              <a:t>The Problem</a:t>
            </a:r>
            <a:endParaRPr lang="en-US" dirty="0">
              <a:latin typeface="Bahnschrift Condensed" panose="020B0502040204020203" pitchFamily="34" charset="0"/>
            </a:endParaRPr>
          </a:p>
        </p:txBody>
      </p:sp>
      <p:sp>
        <p:nvSpPr>
          <p:cNvPr id="6" name="Text 2"/>
          <p:cNvSpPr/>
          <p:nvPr/>
        </p:nvSpPr>
        <p:spPr>
          <a:xfrm>
            <a:off x="304800" y="1531392"/>
            <a:ext cx="3992880" cy="418448"/>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Atmospheric dynamics are complex and non-linear, making parcel tracking difficult in traditional fixed-grid systems.</a:t>
            </a:r>
            <a:endParaRPr lang="en-US" sz="1400" dirty="0">
              <a:latin typeface="Bahnschrift Condensed" panose="020B0502040204020203" pitchFamily="34" charset="0"/>
            </a:endParaRPr>
          </a:p>
        </p:txBody>
      </p:sp>
      <p:sp>
        <p:nvSpPr>
          <p:cNvPr id="7" name="Text 3"/>
          <p:cNvSpPr/>
          <p:nvPr/>
        </p:nvSpPr>
        <p:spPr>
          <a:xfrm>
            <a:off x="312420" y="2393826"/>
            <a:ext cx="1005840" cy="243656"/>
          </a:xfrm>
          <a:prstGeom prst="rect">
            <a:avLst/>
          </a:prstGeom>
          <a:noFill/>
          <a:ln/>
        </p:spPr>
        <p:txBody>
          <a:bodyPr wrap="square" lIns="0" tIns="0" rIns="0" bIns="0" rtlCol="0" anchor="t">
            <a:spAutoFit/>
          </a:bodyPr>
          <a:lstStyle/>
          <a:p>
            <a:pPr marL="0" indent="0" algn="l">
              <a:lnSpc>
                <a:spcPts val="1900"/>
              </a:lnSpc>
              <a:buNone/>
            </a:pPr>
            <a:r>
              <a:rPr lang="en-US" b="1" dirty="0">
                <a:solidFill>
                  <a:srgbClr val="118AB2"/>
                </a:solidFill>
                <a:latin typeface="Bahnschrift Condensed" panose="020B0502040204020203" pitchFamily="34" charset="0"/>
              </a:rPr>
              <a:t>The Need</a:t>
            </a:r>
            <a:endParaRPr lang="en-US" dirty="0">
              <a:latin typeface="Bahnschrift Condensed" panose="020B0502040204020203" pitchFamily="34" charset="0"/>
            </a:endParaRPr>
          </a:p>
        </p:txBody>
      </p:sp>
      <p:sp>
        <p:nvSpPr>
          <p:cNvPr id="8" name="Text 4"/>
          <p:cNvSpPr/>
          <p:nvPr/>
        </p:nvSpPr>
        <p:spPr>
          <a:xfrm>
            <a:off x="297180" y="2701193"/>
            <a:ext cx="3992880" cy="42890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Research tools that allow for controlled, parcel-scale investigation of convection and transport.</a:t>
            </a:r>
            <a:endParaRPr lang="en-US" sz="1400" dirty="0">
              <a:latin typeface="Bahnschrift Condensed" panose="020B0502040204020203" pitchFamily="34" charset="0"/>
            </a:endParaRPr>
          </a:p>
        </p:txBody>
      </p:sp>
      <p:sp>
        <p:nvSpPr>
          <p:cNvPr id="9" name="Text 5"/>
          <p:cNvSpPr/>
          <p:nvPr/>
        </p:nvSpPr>
        <p:spPr>
          <a:xfrm>
            <a:off x="304800" y="3545309"/>
            <a:ext cx="944169"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18AB2"/>
                </a:solidFill>
                <a:latin typeface="Bahnschrift Condensed" panose="020B0502040204020203" pitchFamily="34" charset="0"/>
              </a:rPr>
              <a:t>Our Solution</a:t>
            </a:r>
            <a:endParaRPr lang="en-US" dirty="0">
              <a:latin typeface="Bahnschrift Condensed" panose="020B0502040204020203" pitchFamily="34" charset="0"/>
            </a:endParaRPr>
          </a:p>
        </p:txBody>
      </p:sp>
      <p:sp>
        <p:nvSpPr>
          <p:cNvPr id="10" name="Text 6"/>
          <p:cNvSpPr/>
          <p:nvPr/>
        </p:nvSpPr>
        <p:spPr>
          <a:xfrm>
            <a:off x="312420" y="3842710"/>
            <a:ext cx="3939539" cy="42890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A Molecular Dynamics-inspired framework that tracks individual air parcels as discrete objects.</a:t>
            </a:r>
            <a:endParaRPr lang="en-US" sz="1400" dirty="0">
              <a:latin typeface="Bahnschrift Condensed" panose="020B0502040204020203" pitchFamily="34" charset="0"/>
            </a:endParaRPr>
          </a:p>
        </p:txBody>
      </p:sp>
      <p:sp>
        <p:nvSpPr>
          <p:cNvPr id="12" name="Text 7"/>
          <p:cNvSpPr/>
          <p:nvPr/>
        </p:nvSpPr>
        <p:spPr>
          <a:xfrm>
            <a:off x="8291568" y="4705317"/>
            <a:ext cx="511358"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2</a:t>
            </a:r>
            <a:endParaRPr lang="en-US" dirty="0">
              <a:latin typeface="Bahnschrift Condensed" panose="020B0502040204020203" pitchFamily="34" charset="0"/>
            </a:endParaRPr>
          </a:p>
        </p:txBody>
      </p:sp>
      <p:pic>
        <p:nvPicPr>
          <p:cNvPr id="2" name="Image 1" descr="preencoded.png">
            <a:extLst>
              <a:ext uri="{FF2B5EF4-FFF2-40B4-BE49-F238E27FC236}">
                <a16:creationId xmlns:a16="http://schemas.microsoft.com/office/drawing/2014/main" id="{6FAC4579-68D4-A600-9419-899FBA71522A}"/>
              </a:ext>
            </a:extLst>
          </p:cNvPr>
          <p:cNvPicPr>
            <a:picLocks noChangeAspect="1"/>
          </p:cNvPicPr>
          <p:nvPr/>
        </p:nvPicPr>
        <p:blipFill>
          <a:blip r:embed="rId4"/>
          <a:stretch>
            <a:fillRect/>
          </a:stretch>
        </p:blipFill>
        <p:spPr>
          <a:xfrm>
            <a:off x="4434840" y="1102589"/>
            <a:ext cx="4434364" cy="27401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83820" y="453413"/>
            <a:ext cx="8572500" cy="381386"/>
          </a:xfrm>
          <a:prstGeom prst="rect">
            <a:avLst/>
          </a:prstGeom>
          <a:noFill/>
          <a:ln/>
        </p:spPr>
        <p:txBody>
          <a:bodyPr wrap="square" lIns="212598" tIns="0" rIns="0" bIns="0" rtlCol="0" anchor="t">
            <a:spAutoFit/>
          </a:bodyPr>
          <a:lstStyle/>
          <a:p>
            <a:pPr marL="0" indent="0" algn="l">
              <a:lnSpc>
                <a:spcPts val="3200"/>
              </a:lnSpc>
              <a:buNone/>
            </a:pPr>
            <a:r>
              <a:rPr lang="en-US" sz="2400" b="1" dirty="0">
                <a:solidFill>
                  <a:srgbClr val="1A237E"/>
                </a:solidFill>
                <a:latin typeface="Bahnschrift Condensed" panose="020B0502040204020203" pitchFamily="34" charset="0"/>
              </a:rPr>
              <a:t>Physical Background &amp; Global Circulation</a:t>
            </a:r>
            <a:endParaRPr lang="en-US" sz="2400" dirty="0">
              <a:latin typeface="Bahnschrift Condensed" panose="020B0502040204020203" pitchFamily="34" charset="0"/>
            </a:endParaRPr>
          </a:p>
        </p:txBody>
      </p:sp>
      <p:sp>
        <p:nvSpPr>
          <p:cNvPr id="5" name="Text 1"/>
          <p:cNvSpPr/>
          <p:nvPr/>
        </p:nvSpPr>
        <p:spPr>
          <a:xfrm>
            <a:off x="311034" y="1112382"/>
            <a:ext cx="4143375" cy="459869"/>
          </a:xfrm>
          <a:prstGeom prst="rect">
            <a:avLst/>
          </a:prstGeom>
          <a:noFill/>
          <a:ln/>
        </p:spPr>
        <p:txBody>
          <a:bodyPr wrap="square" lIns="0" tIns="0" rIns="0" bIns="0" rtlCol="0" anchor="t">
            <a:spAutoFit/>
          </a:bodyPr>
          <a:lstStyle/>
          <a:p>
            <a:pPr marL="0" indent="0" algn="l">
              <a:lnSpc>
                <a:spcPts val="1900"/>
              </a:lnSpc>
              <a:buNone/>
            </a:pPr>
            <a:r>
              <a:rPr lang="en-US" sz="1400" dirty="0">
                <a:solidFill>
                  <a:srgbClr val="102A43"/>
                </a:solidFill>
                <a:latin typeface="Bahnschrift Condensed" panose="020B0502040204020203" pitchFamily="34" charset="0"/>
              </a:rPr>
              <a:t>Large-scale atmospheric flow is shaped by uneven solar heating and Earth's rotation, creating organized circulation patterns.</a:t>
            </a:r>
            <a:endParaRPr lang="en-US" sz="1400" dirty="0">
              <a:latin typeface="Bahnschrift Condensed" panose="020B0502040204020203" pitchFamily="34" charset="0"/>
            </a:endParaRPr>
          </a:p>
        </p:txBody>
      </p:sp>
      <p:sp>
        <p:nvSpPr>
          <p:cNvPr id="6" name="Text 2"/>
          <p:cNvSpPr/>
          <p:nvPr/>
        </p:nvSpPr>
        <p:spPr>
          <a:xfrm>
            <a:off x="303821" y="1867909"/>
            <a:ext cx="932948"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Bahnschrift Condensed" panose="020B0502040204020203" pitchFamily="34" charset="0"/>
              </a:rPr>
              <a:t>Hadley Cells</a:t>
            </a:r>
            <a:endParaRPr lang="en-US" dirty="0">
              <a:latin typeface="Bahnschrift Condensed" panose="020B0502040204020203" pitchFamily="34" charset="0"/>
            </a:endParaRPr>
          </a:p>
        </p:txBody>
      </p:sp>
      <p:sp>
        <p:nvSpPr>
          <p:cNvPr id="7" name="Text 3"/>
          <p:cNvSpPr/>
          <p:nvPr/>
        </p:nvSpPr>
        <p:spPr>
          <a:xfrm>
            <a:off x="326273" y="2166747"/>
            <a:ext cx="4609063" cy="200439"/>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Warm air rises at the equator, moves poleward aloft, and sinks at 30° latitude.</a:t>
            </a:r>
            <a:endParaRPr lang="en-US" sz="1400" dirty="0">
              <a:latin typeface="Bahnschrift Condensed" panose="020B0502040204020203" pitchFamily="34" charset="0"/>
            </a:endParaRPr>
          </a:p>
        </p:txBody>
      </p:sp>
      <p:sp>
        <p:nvSpPr>
          <p:cNvPr id="8" name="Text 4"/>
          <p:cNvSpPr/>
          <p:nvPr/>
        </p:nvSpPr>
        <p:spPr>
          <a:xfrm>
            <a:off x="303821" y="2645104"/>
            <a:ext cx="881652"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Bahnschrift Condensed" panose="020B0502040204020203" pitchFamily="34" charset="0"/>
              </a:rPr>
              <a:t>Ferrel Cells</a:t>
            </a:r>
            <a:endParaRPr lang="en-US" dirty="0">
              <a:latin typeface="Bahnschrift Condensed" panose="020B0502040204020203" pitchFamily="34" charset="0"/>
            </a:endParaRPr>
          </a:p>
        </p:txBody>
      </p:sp>
      <p:sp>
        <p:nvSpPr>
          <p:cNvPr id="9" name="Text 5"/>
          <p:cNvSpPr/>
          <p:nvPr/>
        </p:nvSpPr>
        <p:spPr>
          <a:xfrm>
            <a:off x="303821" y="2935451"/>
            <a:ext cx="4839679" cy="200439"/>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Mid-latitude circulation where air flows poleward and eastward near the surface.</a:t>
            </a:r>
            <a:endParaRPr lang="en-US" sz="1400" dirty="0">
              <a:latin typeface="Bahnschrift Condensed" panose="020B0502040204020203" pitchFamily="34" charset="0"/>
            </a:endParaRPr>
          </a:p>
        </p:txBody>
      </p:sp>
      <p:sp>
        <p:nvSpPr>
          <p:cNvPr id="10" name="Text 6"/>
          <p:cNvSpPr/>
          <p:nvPr/>
        </p:nvSpPr>
        <p:spPr>
          <a:xfrm>
            <a:off x="303821" y="3429247"/>
            <a:ext cx="820738"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Bahnschrift Condensed" panose="020B0502040204020203" pitchFamily="34" charset="0"/>
              </a:rPr>
              <a:t>Polar Cells</a:t>
            </a:r>
            <a:endParaRPr lang="en-US" dirty="0">
              <a:latin typeface="Bahnschrift Condensed" panose="020B0502040204020203" pitchFamily="34" charset="0"/>
            </a:endParaRPr>
          </a:p>
        </p:txBody>
      </p:sp>
      <p:sp>
        <p:nvSpPr>
          <p:cNvPr id="11" name="Text 7"/>
          <p:cNvSpPr/>
          <p:nvPr/>
        </p:nvSpPr>
        <p:spPr>
          <a:xfrm>
            <a:off x="303821" y="3691022"/>
            <a:ext cx="4143375" cy="200439"/>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Cold air sinks at the poles and flows equatorward at the surface.</a:t>
            </a:r>
            <a:endParaRPr lang="en-US" sz="1400" dirty="0">
              <a:latin typeface="Bahnschrift Condensed" panose="020B0502040204020203" pitchFamily="34" charset="0"/>
            </a:endParaRPr>
          </a:p>
        </p:txBody>
      </p:sp>
      <p:sp>
        <p:nvSpPr>
          <p:cNvPr id="12" name="Text 8"/>
          <p:cNvSpPr/>
          <p:nvPr/>
        </p:nvSpPr>
        <p:spPr>
          <a:xfrm>
            <a:off x="586740" y="4744470"/>
            <a:ext cx="4143375" cy="162352"/>
          </a:xfrm>
          <a:prstGeom prst="rect">
            <a:avLst/>
          </a:prstGeom>
          <a:noFill/>
          <a:ln/>
        </p:spPr>
        <p:txBody>
          <a:bodyPr wrap="square" lIns="0" tIns="0" rIns="0" bIns="0" rtlCol="0" anchor="t">
            <a:spAutoFit/>
          </a:bodyPr>
          <a:lstStyle/>
          <a:p>
            <a:pPr marL="0" indent="0" algn="l">
              <a:lnSpc>
                <a:spcPts val="1400"/>
              </a:lnSpc>
              <a:buNone/>
            </a:pPr>
            <a:endParaRPr lang="en-US" sz="1100" dirty="0">
              <a:latin typeface="Bahnschrift Condensed" panose="020B0502040204020203" pitchFamily="34" charset="0"/>
            </a:endParaRPr>
          </a:p>
        </p:txBody>
      </p:sp>
      <p:sp>
        <p:nvSpPr>
          <p:cNvPr id="14" name="Text 9"/>
          <p:cNvSpPr/>
          <p:nvPr/>
        </p:nvSpPr>
        <p:spPr>
          <a:xfrm>
            <a:off x="8315804" y="4769174"/>
            <a:ext cx="509755"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3</a:t>
            </a:r>
            <a:endParaRPr lang="en-US" dirty="0">
              <a:latin typeface="Bahnschrift Condensed" panose="020B0502040204020203" pitchFamily="34" charset="0"/>
            </a:endParaRPr>
          </a:p>
        </p:txBody>
      </p:sp>
      <p:pic>
        <p:nvPicPr>
          <p:cNvPr id="2" name="Image 1" descr="preencoded.png">
            <a:extLst>
              <a:ext uri="{FF2B5EF4-FFF2-40B4-BE49-F238E27FC236}">
                <a16:creationId xmlns:a16="http://schemas.microsoft.com/office/drawing/2014/main" id="{5ECF3254-6F10-1957-DD3C-8BE001DCCB35}"/>
              </a:ext>
            </a:extLst>
          </p:cNvPr>
          <p:cNvPicPr>
            <a:picLocks noChangeAspect="1"/>
          </p:cNvPicPr>
          <p:nvPr/>
        </p:nvPicPr>
        <p:blipFill>
          <a:blip r:embed="rId4"/>
          <a:stretch>
            <a:fillRect/>
          </a:stretch>
        </p:blipFill>
        <p:spPr>
          <a:xfrm>
            <a:off x="5200650" y="932308"/>
            <a:ext cx="3647556" cy="36475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A920C3-714B-E4B3-703E-54858833AAF7}"/>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60960" y="192405"/>
            <a:ext cx="4495800" cy="390235"/>
          </a:xfrm>
          <a:prstGeom prst="rect">
            <a:avLst/>
          </a:prstGeom>
          <a:noFill/>
          <a:ln/>
        </p:spPr>
        <p:txBody>
          <a:bodyPr wrap="squar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Fundamental Force Definitions</a:t>
            </a:r>
            <a:endParaRPr lang="en-US" sz="2436" dirty="0">
              <a:latin typeface="Bahnschrift Condensed" panose="020B0502040204020203" pitchFamily="34" charset="0"/>
            </a:endParaRPr>
          </a:p>
        </p:txBody>
      </p:sp>
      <p:sp>
        <p:nvSpPr>
          <p:cNvPr id="5" name="Shape 1"/>
          <p:cNvSpPr/>
          <p:nvPr/>
        </p:nvSpPr>
        <p:spPr>
          <a:xfrm>
            <a:off x="236220" y="669965"/>
            <a:ext cx="4335780" cy="4331612"/>
          </a:xfrm>
          <a:prstGeom prst="rect">
            <a:avLst/>
          </a:prstGeom>
          <a:solidFill>
            <a:srgbClr val="FFFFFF">
              <a:alpha val="60000"/>
            </a:srgbClr>
          </a:solidFill>
          <a:ln/>
        </p:spPr>
        <p:txBody>
          <a:bodyPr/>
          <a:lstStyle/>
          <a:p>
            <a:endParaRPr lang="he-IL">
              <a:latin typeface="Bahnschrift Condensed" panose="020B0502040204020203" pitchFamily="34" charset="0"/>
            </a:endParaRPr>
          </a:p>
        </p:txBody>
      </p:sp>
      <p:sp>
        <p:nvSpPr>
          <p:cNvPr id="6" name="Shape 2"/>
          <p:cNvSpPr/>
          <p:nvPr/>
        </p:nvSpPr>
        <p:spPr>
          <a:xfrm>
            <a:off x="236220" y="639485"/>
            <a:ext cx="4335780" cy="45719"/>
          </a:xfrm>
          <a:prstGeom prst="rect">
            <a:avLst/>
          </a:prstGeom>
          <a:solidFill>
            <a:srgbClr val="118AB2"/>
          </a:solidFill>
          <a:ln/>
        </p:spPr>
        <p:txBody>
          <a:bodyPr/>
          <a:lstStyle/>
          <a:p>
            <a:endParaRPr lang="he-IL">
              <a:latin typeface="Bahnschrift Condensed" panose="020B0502040204020203" pitchFamily="34" charset="0"/>
            </a:endParaRPr>
          </a:p>
        </p:txBody>
      </p:sp>
      <p:sp>
        <p:nvSpPr>
          <p:cNvPr id="7" name="Text 3"/>
          <p:cNvSpPr/>
          <p:nvPr/>
        </p:nvSpPr>
        <p:spPr>
          <a:xfrm>
            <a:off x="320993" y="701397"/>
            <a:ext cx="1699183" cy="266740"/>
          </a:xfrm>
          <a:prstGeom prst="rect">
            <a:avLst/>
          </a:prstGeom>
          <a:noFill/>
          <a:ln/>
        </p:spPr>
        <p:txBody>
          <a:bodyPr wrap="none" lIns="0" tIns="0" rIns="0" bIns="0" rtlCol="0" anchor="t">
            <a:spAutoFit/>
          </a:bodyPr>
          <a:lstStyle/>
          <a:p>
            <a:pPr marL="0" indent="0" algn="l">
              <a:lnSpc>
                <a:spcPts val="2200"/>
              </a:lnSpc>
              <a:buNone/>
            </a:pPr>
            <a:r>
              <a:rPr lang="en-US" b="1" dirty="0">
                <a:solidFill>
                  <a:srgbClr val="EF476F"/>
                </a:solidFill>
                <a:latin typeface="Bahnschrift Condensed" panose="020B0502040204020203" pitchFamily="34" charset="0"/>
              </a:rPr>
              <a:t>1. Fundamental Forces</a:t>
            </a:r>
            <a:endParaRPr lang="en-US" dirty="0">
              <a:latin typeface="Bahnschrift Condensed" panose="020B0502040204020203" pitchFamily="34" charset="0"/>
            </a:endParaRPr>
          </a:p>
        </p:txBody>
      </p:sp>
      <p:sp>
        <p:nvSpPr>
          <p:cNvPr id="8" name="Text 4"/>
          <p:cNvSpPr/>
          <p:nvPr/>
        </p:nvSpPr>
        <p:spPr>
          <a:xfrm>
            <a:off x="320993" y="1070610"/>
            <a:ext cx="822341" cy="225639"/>
          </a:xfrm>
          <a:prstGeom prst="rect">
            <a:avLst/>
          </a:prstGeom>
          <a:noFill/>
          <a:ln/>
        </p:spPr>
        <p:txBody>
          <a:bodyPr wrap="none" lIns="0" tIns="0" rIns="0" bIns="0" rtlCol="0" anchor="t">
            <a:spAutoFit/>
          </a:bodyPr>
          <a:lstStyle/>
          <a:p>
            <a:pPr marL="0" indent="0" algn="l">
              <a:lnSpc>
                <a:spcPts val="1900"/>
              </a:lnSpc>
              <a:buNone/>
            </a:pPr>
            <a:r>
              <a:rPr lang="en-US" sz="1400" b="1" dirty="0">
                <a:solidFill>
                  <a:srgbClr val="118AB2"/>
                </a:solidFill>
                <a:latin typeface="Bahnschrift Condensed" panose="020B0502040204020203" pitchFamily="34" charset="0"/>
              </a:rPr>
              <a:t>Gravity Force </a:t>
            </a:r>
            <a:endParaRPr lang="en-US" sz="1400" dirty="0">
              <a:latin typeface="Bahnschrift Condensed" panose="020B0502040204020203" pitchFamily="34" charset="0"/>
            </a:endParaRPr>
          </a:p>
        </p:txBody>
      </p:sp>
      <p:sp>
        <p:nvSpPr>
          <p:cNvPr id="9" name="Text 5"/>
          <p:cNvSpPr/>
          <p:nvPr/>
        </p:nvSpPr>
        <p:spPr>
          <a:xfrm>
            <a:off x="335755" y="1343858"/>
            <a:ext cx="3357563" cy="200439"/>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Direct gravitational acceleration on each parcel mass.</a:t>
            </a:r>
            <a:endParaRPr lang="en-US" sz="1400" dirty="0">
              <a:latin typeface="Bahnschrift Condensed" panose="020B0502040204020203" pitchFamily="34" charset="0"/>
            </a:endParaRPr>
          </a:p>
        </p:txBody>
      </p:sp>
      <p:sp>
        <p:nvSpPr>
          <p:cNvPr id="10" name="Text 6"/>
          <p:cNvSpPr/>
          <p:nvPr/>
        </p:nvSpPr>
        <p:spPr>
          <a:xfrm>
            <a:off x="320993" y="1678616"/>
            <a:ext cx="1008289" cy="225575"/>
          </a:xfrm>
          <a:prstGeom prst="rect">
            <a:avLst/>
          </a:prstGeom>
          <a:noFill/>
          <a:ln/>
        </p:spPr>
        <p:txBody>
          <a:bodyPr wrap="none" lIns="0" tIns="0" rIns="0" bIns="0" rtlCol="0" anchor="t">
            <a:spAutoFit/>
          </a:bodyPr>
          <a:lstStyle/>
          <a:p>
            <a:pPr marL="0" indent="0" algn="l">
              <a:lnSpc>
                <a:spcPts val="1900"/>
              </a:lnSpc>
              <a:buNone/>
            </a:pPr>
            <a:r>
              <a:rPr lang="en-US" sz="1400" b="1" dirty="0">
                <a:solidFill>
                  <a:srgbClr val="118AB2"/>
                </a:solidFill>
                <a:latin typeface="Bahnschrift Condensed" panose="020B0502040204020203" pitchFamily="34" charset="0"/>
              </a:rPr>
              <a:t>Interaction Force</a:t>
            </a:r>
            <a:endParaRPr lang="en-US" sz="1400" dirty="0">
              <a:latin typeface="Bahnschrift Condensed" panose="020B0502040204020203" pitchFamily="34" charset="0"/>
            </a:endParaRPr>
          </a:p>
        </p:txBody>
      </p:sp>
      <p:sp>
        <p:nvSpPr>
          <p:cNvPr id="11" name="Text 7"/>
          <p:cNvSpPr/>
          <p:nvPr/>
        </p:nvSpPr>
        <p:spPr>
          <a:xfrm>
            <a:off x="320993" y="1901118"/>
            <a:ext cx="3357563" cy="200439"/>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Parcel-to-parcel interactions – Repulsion force </a:t>
            </a:r>
            <a:endParaRPr lang="en-US" sz="1400" dirty="0">
              <a:latin typeface="Bahnschrift Condensed" panose="020B0502040204020203" pitchFamily="34" charset="0"/>
            </a:endParaRPr>
          </a:p>
        </p:txBody>
      </p:sp>
      <p:sp>
        <p:nvSpPr>
          <p:cNvPr id="13" name="Text 9"/>
          <p:cNvSpPr/>
          <p:nvPr/>
        </p:nvSpPr>
        <p:spPr>
          <a:xfrm>
            <a:off x="1021080" y="2063262"/>
            <a:ext cx="1014413" cy="542456"/>
          </a:xfrm>
          <a:prstGeom prst="rect">
            <a:avLst/>
          </a:prstGeom>
          <a:noFill/>
          <a:ln/>
        </p:spPr>
        <p:txBody>
          <a:bodyPr wrap="square" lIns="127508" tIns="127508" rIns="127508" bIns="127508" rtlCol="0" anchor="t">
            <a:spAutoFit/>
          </a:bodyPr>
          <a:lstStyle/>
          <a:p>
            <a:pPr marL="0" indent="0" algn="ctr">
              <a:lnSpc>
                <a:spcPts val="2400"/>
              </a:lnSpc>
              <a:buNone/>
            </a:pPr>
            <a:endParaRPr lang="en-US" sz="1600" dirty="0">
              <a:latin typeface="Bahnschrift Condensed" panose="020B0502040204020203" pitchFamily="34" charset="0"/>
            </a:endParaRPr>
          </a:p>
        </p:txBody>
      </p:sp>
      <p:sp>
        <p:nvSpPr>
          <p:cNvPr id="15" name="Shape 11"/>
          <p:cNvSpPr/>
          <p:nvPr/>
        </p:nvSpPr>
        <p:spPr>
          <a:xfrm>
            <a:off x="236220" y="2385691"/>
            <a:ext cx="4335780" cy="45719"/>
          </a:xfrm>
          <a:prstGeom prst="rect">
            <a:avLst/>
          </a:prstGeom>
          <a:solidFill>
            <a:srgbClr val="118AB2"/>
          </a:solidFill>
          <a:ln/>
        </p:spPr>
        <p:txBody>
          <a:bodyPr/>
          <a:lstStyle/>
          <a:p>
            <a:endParaRPr lang="he-IL" sz="1400">
              <a:latin typeface="Bahnschrift Condensed" panose="020B0502040204020203" pitchFamily="34" charset="0"/>
            </a:endParaRPr>
          </a:p>
        </p:txBody>
      </p:sp>
      <p:sp>
        <p:nvSpPr>
          <p:cNvPr id="16" name="Text 12"/>
          <p:cNvSpPr/>
          <p:nvPr/>
        </p:nvSpPr>
        <p:spPr>
          <a:xfrm>
            <a:off x="299085" y="2575917"/>
            <a:ext cx="1458733" cy="266740"/>
          </a:xfrm>
          <a:prstGeom prst="rect">
            <a:avLst/>
          </a:prstGeom>
          <a:noFill/>
          <a:ln/>
        </p:spPr>
        <p:txBody>
          <a:bodyPr wrap="none" lIns="0" tIns="0" rIns="0" bIns="0" rtlCol="0" anchor="t">
            <a:spAutoFit/>
          </a:bodyPr>
          <a:lstStyle/>
          <a:p>
            <a:pPr marL="0" indent="0" algn="l">
              <a:lnSpc>
                <a:spcPts val="2200"/>
              </a:lnSpc>
              <a:buNone/>
            </a:pPr>
            <a:r>
              <a:rPr lang="en-US" b="1" dirty="0">
                <a:solidFill>
                  <a:srgbClr val="EF476F"/>
                </a:solidFill>
                <a:latin typeface="Bahnschrift Condensed" panose="020B0502040204020203" pitchFamily="34" charset="0"/>
              </a:rPr>
              <a:t>2. Emergent Forces</a:t>
            </a:r>
            <a:endParaRPr lang="en-US" dirty="0">
              <a:latin typeface="Bahnschrift Condensed" panose="020B0502040204020203" pitchFamily="34" charset="0"/>
            </a:endParaRPr>
          </a:p>
        </p:txBody>
      </p:sp>
      <p:sp>
        <p:nvSpPr>
          <p:cNvPr id="17" name="Text 13"/>
          <p:cNvSpPr/>
          <p:nvPr/>
        </p:nvSpPr>
        <p:spPr>
          <a:xfrm>
            <a:off x="299085" y="3067050"/>
            <a:ext cx="3357563" cy="422167"/>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Bahnschrift Condensed" panose="020B0502040204020203" pitchFamily="34" charset="0"/>
              </a:rPr>
              <a:t>The following forces emerge from fundamental definitions and the rotating reference frame:</a:t>
            </a:r>
            <a:endParaRPr lang="en-US" sz="1400" dirty="0">
              <a:latin typeface="Bahnschrift Condensed" panose="020B0502040204020203" pitchFamily="34" charset="0"/>
            </a:endParaRPr>
          </a:p>
        </p:txBody>
      </p:sp>
      <p:sp>
        <p:nvSpPr>
          <p:cNvPr id="18" name="Text 14"/>
          <p:cNvSpPr/>
          <p:nvPr/>
        </p:nvSpPr>
        <p:spPr>
          <a:xfrm>
            <a:off x="334801" y="3555610"/>
            <a:ext cx="561051" cy="273729"/>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Bahnschrift Condensed" panose="020B0502040204020203" pitchFamily="34" charset="0"/>
              </a:rPr>
              <a:t>Buoyancy</a:t>
            </a:r>
            <a:endParaRPr lang="en-US" sz="1400" dirty="0">
              <a:solidFill>
                <a:srgbClr val="118AB2"/>
              </a:solidFill>
              <a:latin typeface="Bahnschrift Condensed" panose="020B0502040204020203" pitchFamily="34" charset="0"/>
            </a:endParaRPr>
          </a:p>
        </p:txBody>
      </p:sp>
      <p:sp>
        <p:nvSpPr>
          <p:cNvPr id="19" name="Text 15"/>
          <p:cNvSpPr/>
          <p:nvPr/>
        </p:nvSpPr>
        <p:spPr>
          <a:xfrm>
            <a:off x="976204" y="3583837"/>
            <a:ext cx="2218441" cy="267766"/>
          </a:xfrm>
          <a:prstGeom prst="rect">
            <a:avLst/>
          </a:prstGeom>
          <a:noFill/>
          <a:ln/>
        </p:spPr>
        <p:txBody>
          <a:bodyPr wrap="square" lIns="0" tIns="0" rIns="0" bIns="0" rtlCol="0" anchor="t">
            <a:spAutoFit/>
          </a:bodyPr>
          <a:lstStyle/>
          <a:p>
            <a:pPr marL="0" indent="0" algn="l">
              <a:lnSpc>
                <a:spcPts val="2400"/>
              </a:lnSpc>
              <a:buNone/>
            </a:pPr>
            <a:r>
              <a:rPr lang="en-US" sz="1400" dirty="0">
                <a:solidFill>
                  <a:srgbClr val="102A43"/>
                </a:solidFill>
                <a:latin typeface="Bahnschrift Condensed" panose="020B0502040204020203" pitchFamily="34" charset="0"/>
              </a:rPr>
              <a:t>: Thermal density differences.</a:t>
            </a:r>
            <a:endParaRPr lang="en-US" sz="1400" dirty="0">
              <a:latin typeface="Bahnschrift Condensed" panose="020B0502040204020203" pitchFamily="34" charset="0"/>
            </a:endParaRPr>
          </a:p>
        </p:txBody>
      </p:sp>
      <p:sp>
        <p:nvSpPr>
          <p:cNvPr id="20" name="Text 16"/>
          <p:cNvSpPr/>
          <p:nvPr/>
        </p:nvSpPr>
        <p:spPr>
          <a:xfrm>
            <a:off x="334801" y="3865633"/>
            <a:ext cx="442429" cy="273729"/>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Bahnschrift Condensed" panose="020B0502040204020203" pitchFamily="34" charset="0"/>
              </a:rPr>
              <a:t>Coriolis</a:t>
            </a:r>
            <a:endParaRPr lang="en-US" sz="1400" dirty="0">
              <a:solidFill>
                <a:srgbClr val="118AB2"/>
              </a:solidFill>
              <a:latin typeface="Bahnschrift Condensed" panose="020B0502040204020203" pitchFamily="34" charset="0"/>
            </a:endParaRPr>
          </a:p>
        </p:txBody>
      </p:sp>
      <p:sp>
        <p:nvSpPr>
          <p:cNvPr id="21" name="Text 17"/>
          <p:cNvSpPr/>
          <p:nvPr/>
        </p:nvSpPr>
        <p:spPr>
          <a:xfrm>
            <a:off x="899408" y="3865633"/>
            <a:ext cx="1445909" cy="267766"/>
          </a:xfrm>
          <a:prstGeom prst="rect">
            <a:avLst/>
          </a:prstGeom>
          <a:noFill/>
          <a:ln/>
        </p:spPr>
        <p:txBody>
          <a:bodyPr wrap="none" lIns="0" tIns="0" rIns="0" bIns="0" rtlCol="0" anchor="t">
            <a:spAutoFit/>
          </a:bodyPr>
          <a:lstStyle/>
          <a:p>
            <a:pPr marL="0" indent="0" algn="l">
              <a:lnSpc>
                <a:spcPts val="2400"/>
              </a:lnSpc>
              <a:buNone/>
            </a:pPr>
            <a:r>
              <a:rPr lang="en-US" sz="1400" dirty="0">
                <a:solidFill>
                  <a:srgbClr val="102A43"/>
                </a:solidFill>
                <a:latin typeface="Bahnschrift Condensed" panose="020B0502040204020203" pitchFamily="34" charset="0"/>
              </a:rPr>
              <a:t>: Earth's rotation effects.</a:t>
            </a:r>
            <a:endParaRPr lang="en-US" sz="1400" dirty="0">
              <a:latin typeface="Bahnschrift Condensed" panose="020B0502040204020203" pitchFamily="34" charset="0"/>
            </a:endParaRPr>
          </a:p>
        </p:txBody>
      </p:sp>
      <p:sp>
        <p:nvSpPr>
          <p:cNvPr id="22" name="Text 18"/>
          <p:cNvSpPr/>
          <p:nvPr/>
        </p:nvSpPr>
        <p:spPr>
          <a:xfrm>
            <a:off x="334801" y="4174238"/>
            <a:ext cx="278923" cy="273729"/>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Bahnschrift Condensed" panose="020B0502040204020203" pitchFamily="34" charset="0"/>
              </a:rPr>
              <a:t>Drag</a:t>
            </a:r>
            <a:endParaRPr lang="en-US" sz="1400" dirty="0">
              <a:solidFill>
                <a:srgbClr val="118AB2"/>
              </a:solidFill>
              <a:latin typeface="Bahnschrift Condensed" panose="020B0502040204020203" pitchFamily="34" charset="0"/>
            </a:endParaRPr>
          </a:p>
        </p:txBody>
      </p:sp>
      <p:sp>
        <p:nvSpPr>
          <p:cNvPr id="23" name="Text 19"/>
          <p:cNvSpPr/>
          <p:nvPr/>
        </p:nvSpPr>
        <p:spPr>
          <a:xfrm>
            <a:off x="748190" y="4174238"/>
            <a:ext cx="1675139" cy="267766"/>
          </a:xfrm>
          <a:prstGeom prst="rect">
            <a:avLst/>
          </a:prstGeom>
          <a:noFill/>
          <a:ln/>
        </p:spPr>
        <p:txBody>
          <a:bodyPr wrap="none" lIns="0" tIns="0" rIns="0" bIns="0" rtlCol="0" anchor="t">
            <a:spAutoFit/>
          </a:bodyPr>
          <a:lstStyle/>
          <a:p>
            <a:pPr marL="0" indent="0" algn="l">
              <a:lnSpc>
                <a:spcPts val="2400"/>
              </a:lnSpc>
              <a:buNone/>
            </a:pPr>
            <a:r>
              <a:rPr lang="en-US" sz="1400" dirty="0">
                <a:solidFill>
                  <a:srgbClr val="102A43"/>
                </a:solidFill>
                <a:latin typeface="Bahnschrift Condensed" panose="020B0502040204020203" pitchFamily="34" charset="0"/>
              </a:rPr>
              <a:t>: Relative motion resistance.</a:t>
            </a:r>
            <a:endParaRPr lang="en-US" sz="1400" dirty="0">
              <a:latin typeface="Bahnschrift Condensed" panose="020B0502040204020203" pitchFamily="34" charset="0"/>
            </a:endParaRPr>
          </a:p>
        </p:txBody>
      </p:sp>
      <p:sp>
        <p:nvSpPr>
          <p:cNvPr id="26" name="Text 22"/>
          <p:cNvSpPr/>
          <p:nvPr/>
        </p:nvSpPr>
        <p:spPr>
          <a:xfrm>
            <a:off x="8317486" y="4721322"/>
            <a:ext cx="517770"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4</a:t>
            </a:r>
            <a:endParaRPr lang="en-US" dirty="0">
              <a:latin typeface="Bahnschrift Condensed" panose="020B0502040204020203" pitchFamily="34" charset="0"/>
            </a:endParaRPr>
          </a:p>
        </p:txBody>
      </p:sp>
      <p:pic>
        <p:nvPicPr>
          <p:cNvPr id="43" name="תמונה 42">
            <a:extLst>
              <a:ext uri="{FF2B5EF4-FFF2-40B4-BE49-F238E27FC236}">
                <a16:creationId xmlns:a16="http://schemas.microsoft.com/office/drawing/2014/main" id="{B70E3F29-C24A-D775-4A19-933BFFA58417}"/>
              </a:ext>
            </a:extLst>
          </p:cNvPr>
          <p:cNvPicPr>
            <a:picLocks noChangeAspect="1"/>
          </p:cNvPicPr>
          <p:nvPr/>
        </p:nvPicPr>
        <p:blipFill>
          <a:blip r:embed="rId4"/>
          <a:stretch>
            <a:fillRect/>
          </a:stretch>
        </p:blipFill>
        <p:spPr>
          <a:xfrm>
            <a:off x="4556760" y="1317902"/>
            <a:ext cx="4572001" cy="25477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69072" y="251478"/>
            <a:ext cx="3170612" cy="362920"/>
          </a:xfrm>
          <a:prstGeom prst="rect">
            <a:avLst/>
          </a:prstGeom>
          <a:noFill/>
          <a:ln/>
        </p:spPr>
        <p:txBody>
          <a:bodyPr wrap="none" lIns="212598" tIns="0" rIns="0" bIns="0" rtlCol="0" anchor="t">
            <a:spAutoFit/>
          </a:bodyPr>
          <a:lstStyle/>
          <a:p>
            <a:pPr marL="0" indent="0" algn="l">
              <a:lnSpc>
                <a:spcPts val="3200"/>
              </a:lnSpc>
              <a:buNone/>
            </a:pPr>
            <a:r>
              <a:rPr lang="en-US" b="1" dirty="0">
                <a:solidFill>
                  <a:srgbClr val="1A237E"/>
                </a:solidFill>
                <a:latin typeface="Bahnschrift Condensed" panose="020B0502040204020203" pitchFamily="34" charset="0"/>
              </a:rPr>
              <a:t>Software Architecture: Modular Design</a:t>
            </a:r>
            <a:endParaRPr lang="en-US" dirty="0">
              <a:latin typeface="Bahnschrift Condensed" panose="020B0502040204020203" pitchFamily="34" charset="0"/>
            </a:endParaRPr>
          </a:p>
        </p:txBody>
      </p:sp>
      <p:sp>
        <p:nvSpPr>
          <p:cNvPr id="23" name="Text 18"/>
          <p:cNvSpPr/>
          <p:nvPr/>
        </p:nvSpPr>
        <p:spPr>
          <a:xfrm>
            <a:off x="8349432" y="4713630"/>
            <a:ext cx="512961"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5</a:t>
            </a:r>
            <a:endParaRPr lang="en-US" dirty="0">
              <a:latin typeface="Bahnschrift Condensed" panose="020B0502040204020203" pitchFamily="34" charset="0"/>
            </a:endParaRPr>
          </a:p>
        </p:txBody>
      </p:sp>
      <p:pic>
        <p:nvPicPr>
          <p:cNvPr id="14" name="תמונה 13">
            <a:extLst>
              <a:ext uri="{FF2B5EF4-FFF2-40B4-BE49-F238E27FC236}">
                <a16:creationId xmlns:a16="http://schemas.microsoft.com/office/drawing/2014/main" id="{59B2D421-B7ED-0F7E-9A0D-8CFD8450FC35}"/>
              </a:ext>
            </a:extLst>
          </p:cNvPr>
          <p:cNvPicPr>
            <a:picLocks noChangeAspect="1"/>
          </p:cNvPicPr>
          <p:nvPr/>
        </p:nvPicPr>
        <p:blipFill>
          <a:blip r:embed="rId4"/>
          <a:stretch>
            <a:fillRect/>
          </a:stretch>
        </p:blipFill>
        <p:spPr>
          <a:xfrm>
            <a:off x="690806" y="588833"/>
            <a:ext cx="7785738" cy="43568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E3BB20E6-20C2-B38C-A1E7-5503186D4C3A}"/>
              </a:ext>
            </a:extLst>
          </p:cNvPr>
          <p:cNvPicPr>
            <a:picLocks noChangeAspect="1"/>
          </p:cNvPicPr>
          <p:nvPr/>
        </p:nvPicPr>
        <p:blipFill>
          <a:blip r:embed="rId3"/>
          <a:stretch>
            <a:fillRect/>
          </a:stretch>
        </p:blipFill>
        <p:spPr>
          <a:xfrm>
            <a:off x="-7598" y="7773"/>
            <a:ext cx="9144000" cy="5143500"/>
          </a:xfrm>
          <a:prstGeom prst="rect">
            <a:avLst/>
          </a:prstGeom>
        </p:spPr>
      </p:pic>
      <mc:AlternateContent xmlns:mc="http://schemas.openxmlformats.org/markup-compatibility/2006">
        <mc:Choice xmlns:a14="http://schemas.microsoft.com/office/drawing/2010/main" Requires="a14">
          <p:sp>
            <p:nvSpPr>
              <p:cNvPr id="6" name="Text 1"/>
              <p:cNvSpPr/>
              <p:nvPr/>
            </p:nvSpPr>
            <p:spPr>
              <a:xfrm>
                <a:off x="3825194" y="895770"/>
                <a:ext cx="1403154" cy="516552"/>
              </a:xfrm>
              <a:prstGeom prst="rect">
                <a:avLst/>
              </a:prstGeom>
              <a:noFill/>
              <a:ln/>
            </p:spPr>
            <p:txBody>
              <a:bodyPr wrap="square" lIns="0" tIns="0" rIns="0" bIns="0" rtlCol="0" anchor="t">
                <a:spAutoFit/>
              </a:bodyPr>
              <a:lstStyle/>
              <a:p>
                <a:pPr marL="228600" indent="-228600">
                  <a:lnSpc>
                    <a:spcPts val="1300"/>
                  </a:lnSpc>
                  <a:buAutoNum type="arabicPeriod"/>
                </a:pPr>
                <a:r>
                  <a:rPr lang="en-US" sz="1400" b="1" dirty="0">
                    <a:solidFill>
                      <a:srgbClr val="102A43"/>
                    </a:solidFill>
                    <a:latin typeface="Bahnschrift Condensed" panose="020B0502040204020203" pitchFamily="34" charset="0"/>
                  </a:rPr>
                  <a:t>Init</a:t>
                </a:r>
              </a:p>
              <a:p>
                <a:pPr>
                  <a:lnSpc>
                    <a:spcPts val="1300"/>
                  </a:lnSpc>
                </a:pPr>
                <a:r>
                  <a:rPr lang="en-US" sz="1400" dirty="0">
                    <a:solidFill>
                      <a:srgbClr val="102A43"/>
                    </a:solidFill>
                    <a:latin typeface="Bahnschrift Condensed" panose="020B0502040204020203" pitchFamily="34" charset="0"/>
                  </a:rPr>
                  <a:t>Set initial state vectors </a:t>
                </a:r>
              </a:p>
              <a:p>
                <a:pPr>
                  <a:lnSpc>
                    <a:spcPts val="1300"/>
                  </a:lnSpc>
                </a:pPr>
                <a:r>
                  <a:rPr lang="en-US" sz="1400" i="1" dirty="0">
                    <a:solidFill>
                      <a:srgbClr val="102A43"/>
                    </a:solidFill>
                    <a:latin typeface="Bahnschrift Condensed" panose="020B0502040204020203" pitchFamily="34" charset="0"/>
                  </a:rPr>
                  <a:t> </a:t>
                </a:r>
                <a14:m>
                  <m:oMath xmlns:m="http://schemas.openxmlformats.org/officeDocument/2006/math">
                    <m:r>
                      <a:rPr lang="en-US" sz="1400" b="0" i="1" smtClean="0">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b="0" i="1" smtClean="0">
                            <a:solidFill>
                              <a:srgbClr val="102A43"/>
                            </a:solidFill>
                            <a:latin typeface="Cambria Math" panose="02040503050406030204" pitchFamily="18" charset="0"/>
                          </a:rPr>
                          <m:t>𝑥</m:t>
                        </m:r>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𝑦</m:t>
                        </m:r>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𝑧</m:t>
                        </m:r>
                        <m:r>
                          <a:rPr lang="en-US" sz="1400" b="0" i="1" smtClean="0">
                            <a:solidFill>
                              <a:srgbClr val="102A43"/>
                            </a:solidFill>
                            <a:latin typeface="Cambria Math" panose="02040503050406030204" pitchFamily="18" charset="0"/>
                          </a:rPr>
                          <m:t>,</m:t>
                        </m:r>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𝑥</m:t>
                        </m:r>
                      </m:sub>
                    </m:sSub>
                    <m:r>
                      <a:rPr lang="en-US" sz="1400" i="1">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𝑦</m:t>
                        </m:r>
                      </m:sub>
                    </m:sSub>
                    <m:r>
                      <a:rPr lang="en-US" sz="1400" i="1">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𝑧</m:t>
                        </m:r>
                      </m:sub>
                    </m:sSub>
                    <m:r>
                      <a:rPr lang="en-US" sz="1400" b="0" i="0" smtClean="0">
                        <a:solidFill>
                          <a:srgbClr val="102A43"/>
                        </a:solidFill>
                        <a:latin typeface="Cambria Math" panose="02040503050406030204" pitchFamily="18" charset="0"/>
                      </a:rPr>
                      <m:t>]</m:t>
                    </m:r>
                  </m:oMath>
                </a14:m>
                <a:endParaRPr lang="en-US" sz="1400" dirty="0">
                  <a:latin typeface="Bahnschrift Condensed" panose="020B0502040204020203" pitchFamily="34" charset="0"/>
                </a:endParaRPr>
              </a:p>
            </p:txBody>
          </p:sp>
        </mc:Choice>
        <mc:Fallback>
          <p:sp>
            <p:nvSpPr>
              <p:cNvPr id="6" name="Text 1"/>
              <p:cNvSpPr>
                <a:spLocks noRot="1" noChangeAspect="1" noMove="1" noResize="1" noEditPoints="1" noAdjustHandles="1" noChangeArrowheads="1" noChangeShapeType="1" noTextEdit="1"/>
              </p:cNvSpPr>
              <p:nvPr/>
            </p:nvSpPr>
            <p:spPr>
              <a:xfrm>
                <a:off x="3825194" y="895770"/>
                <a:ext cx="1403154" cy="516552"/>
              </a:xfrm>
              <a:prstGeom prst="rect">
                <a:avLst/>
              </a:prstGeom>
              <a:blipFill>
                <a:blip r:embed="rId4"/>
                <a:stretch>
                  <a:fillRect l="-7792" t="-20000" r="-10823" b="-16471"/>
                </a:stretch>
              </a:blip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5" name="Text 10"/>
              <p:cNvSpPr/>
              <p:nvPr/>
            </p:nvSpPr>
            <p:spPr>
              <a:xfrm>
                <a:off x="3809954" y="1653621"/>
                <a:ext cx="1630726" cy="538609"/>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Bahnschrift Condensed" panose="020B0502040204020203" pitchFamily="34" charset="0"/>
                  </a:rPr>
                  <a:t>2. Env</a:t>
                </a:r>
              </a:p>
              <a:p>
                <a:pPr>
                  <a:lnSpc>
                    <a:spcPts val="1400"/>
                  </a:lnSpc>
                </a:pPr>
                <a:r>
                  <a:rPr lang="en-US" sz="1400" dirty="0">
                    <a:solidFill>
                      <a:srgbClr val="102A43"/>
                    </a:solidFill>
                    <a:latin typeface="Bahnschrift Condensed" panose="020B0502040204020203" pitchFamily="34" charset="0"/>
                  </a:rPr>
                  <a:t>Evaluate vertical profiles </a:t>
                </a:r>
                <a14:m>
                  <m:oMath xmlns:m="http://schemas.openxmlformats.org/officeDocument/2006/math">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𝑇</m:t>
                    </m:r>
                    <m:d>
                      <m:dPr>
                        <m:ctrlPr>
                          <a:rPr lang="en-US" sz="1400" b="0" i="1" smtClean="0">
                            <a:solidFill>
                              <a:srgbClr val="102A43"/>
                            </a:solidFill>
                            <a:latin typeface="Cambria Math" panose="02040503050406030204" pitchFamily="18" charset="0"/>
                          </a:rPr>
                        </m:ctrlPr>
                      </m:dPr>
                      <m:e>
                        <m:r>
                          <a:rPr lang="en-US" sz="1400" b="0" i="1" smtClean="0">
                            <a:solidFill>
                              <a:srgbClr val="102A43"/>
                            </a:solidFill>
                            <a:latin typeface="Cambria Math" panose="02040503050406030204" pitchFamily="18" charset="0"/>
                          </a:rPr>
                          <m:t>𝑧</m:t>
                        </m:r>
                      </m:e>
                    </m:d>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𝑃</m:t>
                    </m:r>
                    <m:d>
                      <m:dPr>
                        <m:ctrlPr>
                          <a:rPr lang="en-US" sz="1400" b="0" i="1" smtClean="0">
                            <a:solidFill>
                              <a:srgbClr val="102A43"/>
                            </a:solidFill>
                            <a:latin typeface="Cambria Math" panose="02040503050406030204" pitchFamily="18" charset="0"/>
                          </a:rPr>
                        </m:ctrlPr>
                      </m:dPr>
                      <m:e>
                        <m:r>
                          <a:rPr lang="en-US" sz="1400" b="0" i="1" smtClean="0">
                            <a:solidFill>
                              <a:srgbClr val="102A43"/>
                            </a:solidFill>
                            <a:latin typeface="Cambria Math" panose="02040503050406030204" pitchFamily="18" charset="0"/>
                          </a:rPr>
                          <m:t>𝑧</m:t>
                        </m:r>
                      </m:e>
                    </m:d>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𝜌</m:t>
                    </m:r>
                    <m:r>
                      <a:rPr lang="en-US" sz="1400" b="0" i="1" smtClean="0">
                        <a:solidFill>
                          <a:srgbClr val="102A43"/>
                        </a:solidFill>
                        <a:latin typeface="Cambria Math" panose="02040503050406030204" pitchFamily="18" charset="0"/>
                        <a:ea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𝑧</m:t>
                    </m:r>
                    <m:r>
                      <a:rPr lang="en-US" sz="1400" b="0" i="1" smtClean="0">
                        <a:solidFill>
                          <a:srgbClr val="102A43"/>
                        </a:solidFill>
                        <a:latin typeface="Cambria Math" panose="02040503050406030204" pitchFamily="18" charset="0"/>
                        <a:ea typeface="Cambria Math" panose="02040503050406030204" pitchFamily="18" charset="0"/>
                      </a:rPr>
                      <m:t>)]</m:t>
                    </m:r>
                  </m:oMath>
                </a14:m>
                <a:endParaRPr lang="en-US" sz="1400" dirty="0">
                  <a:latin typeface="Bahnschrift Condensed" panose="020B0502040204020203" pitchFamily="34" charset="0"/>
                </a:endParaRPr>
              </a:p>
            </p:txBody>
          </p:sp>
        </mc:Choice>
        <mc:Fallback>
          <p:sp>
            <p:nvSpPr>
              <p:cNvPr id="15" name="Text 10"/>
              <p:cNvSpPr>
                <a:spLocks noRot="1" noChangeAspect="1" noMove="1" noResize="1" noEditPoints="1" noAdjustHandles="1" noChangeArrowheads="1" noChangeShapeType="1" noTextEdit="1"/>
              </p:cNvSpPr>
              <p:nvPr/>
            </p:nvSpPr>
            <p:spPr>
              <a:xfrm>
                <a:off x="3809954" y="1653621"/>
                <a:ext cx="1630726" cy="538609"/>
              </a:xfrm>
              <a:prstGeom prst="rect">
                <a:avLst/>
              </a:prstGeom>
              <a:blipFill>
                <a:blip r:embed="rId5"/>
                <a:stretch>
                  <a:fillRect l="-6716" t="-16854" b="-16854"/>
                </a:stretch>
              </a:blip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7" name="Text 12"/>
              <p:cNvSpPr/>
              <p:nvPr/>
            </p:nvSpPr>
            <p:spPr>
              <a:xfrm>
                <a:off x="3824321" y="2381904"/>
                <a:ext cx="1256260" cy="646331"/>
              </a:xfrm>
              <a:prstGeom prst="rect">
                <a:avLst/>
              </a:prstGeom>
              <a:noFill/>
              <a:ln/>
            </p:spPr>
            <p:txBody>
              <a:bodyPr wrap="square" lIns="0" tIns="0" rIns="0" bIns="0" rtlCol="0" anchor="t">
                <a:spAutoFit/>
              </a:bodyPr>
              <a:lstStyle/>
              <a:p>
                <a:r>
                  <a:rPr lang="en-US" sz="1400" b="1" dirty="0">
                    <a:solidFill>
                      <a:srgbClr val="102A43"/>
                    </a:solidFill>
                    <a:latin typeface="Bahnschrift Condensed" panose="020B0502040204020203" pitchFamily="34" charset="0"/>
                  </a:rPr>
                  <a:t>3. Forces</a:t>
                </a:r>
              </a:p>
              <a:p>
                <a:r>
                  <a:rPr lang="en-US" sz="1400" dirty="0">
                    <a:solidFill>
                      <a:srgbClr val="102A43"/>
                    </a:solidFill>
                    <a:latin typeface="Bahnschrift Condensed" panose="020B0502040204020203" pitchFamily="34" charset="0"/>
                  </a:rPr>
                  <a:t>Compute total force </a:t>
                </a:r>
                <a14:m>
                  <m:oMath xmlns:m="http://schemas.openxmlformats.org/officeDocument/2006/math">
                    <m:nary>
                      <m:naryPr>
                        <m:chr m:val="∑"/>
                        <m:subHide m:val="on"/>
                        <m:supHide m:val="on"/>
                        <m:ctrlPr>
                          <a:rPr lang="en-US" sz="1400" i="1" smtClean="0">
                            <a:solidFill>
                              <a:srgbClr val="102A43"/>
                            </a:solidFill>
                            <a:latin typeface="Cambria Math" panose="02040503050406030204" pitchFamily="18" charset="0"/>
                          </a:rPr>
                        </m:ctrlPr>
                      </m:naryPr>
                      <m:sub/>
                      <m:sup/>
                      <m:e>
                        <m:r>
                          <a:rPr lang="en-US" sz="1400" b="0" i="1" smtClean="0">
                            <a:solidFill>
                              <a:srgbClr val="102A43"/>
                            </a:solidFill>
                            <a:latin typeface="Cambria Math" panose="02040503050406030204" pitchFamily="18" charset="0"/>
                          </a:rPr>
                          <m:t>𝐹</m:t>
                        </m:r>
                      </m:e>
                    </m:nary>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𝑚</m:t>
                    </m:r>
                    <m:r>
                      <a:rPr lang="en-US" sz="1400" b="0" i="1" smtClean="0">
                        <a:solidFill>
                          <a:srgbClr val="102A43"/>
                        </a:solidFill>
                        <a:latin typeface="Cambria Math" panose="02040503050406030204" pitchFamily="18" charset="0"/>
                        <a:ea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𝑎</m:t>
                    </m:r>
                  </m:oMath>
                </a14:m>
                <a:endParaRPr lang="en-US" sz="1400" dirty="0">
                  <a:latin typeface="Bahnschrift Condensed" panose="020B0502040204020203" pitchFamily="34" charset="0"/>
                </a:endParaRPr>
              </a:p>
            </p:txBody>
          </p:sp>
        </mc:Choice>
        <mc:Fallback>
          <p:sp>
            <p:nvSpPr>
              <p:cNvPr id="17" name="Text 12"/>
              <p:cNvSpPr>
                <a:spLocks noRot="1" noChangeAspect="1" noMove="1" noResize="1" noEditPoints="1" noAdjustHandles="1" noChangeArrowheads="1" noChangeShapeType="1" noTextEdit="1"/>
              </p:cNvSpPr>
              <p:nvPr/>
            </p:nvSpPr>
            <p:spPr>
              <a:xfrm>
                <a:off x="3824321" y="2381904"/>
                <a:ext cx="1256260" cy="646331"/>
              </a:xfrm>
              <a:prstGeom prst="rect">
                <a:avLst/>
              </a:prstGeom>
              <a:blipFill>
                <a:blip r:embed="rId6"/>
                <a:stretch>
                  <a:fillRect l="-25243" t="-9434" r="-3883" b="-83962"/>
                </a:stretch>
              </a:blipFill>
              <a:ln/>
            </p:spPr>
            <p:txBody>
              <a:bodyPr/>
              <a:lstStyle/>
              <a:p>
                <a:r>
                  <a:rPr lang="he-IL">
                    <a:noFill/>
                  </a:rPr>
                  <a:t> </a:t>
                </a:r>
              </a:p>
            </p:txBody>
          </p:sp>
        </mc:Fallback>
      </mc:AlternateContent>
      <p:sp>
        <p:nvSpPr>
          <p:cNvPr id="19" name="Text 14"/>
          <p:cNvSpPr/>
          <p:nvPr/>
        </p:nvSpPr>
        <p:spPr>
          <a:xfrm>
            <a:off x="3815114" y="3186685"/>
            <a:ext cx="1265467" cy="718145"/>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Bahnschrift Condensed" panose="020B0502040204020203" pitchFamily="34" charset="0"/>
              </a:rPr>
              <a:t>4. Integration</a:t>
            </a:r>
          </a:p>
          <a:p>
            <a:pPr>
              <a:lnSpc>
                <a:spcPts val="1400"/>
              </a:lnSpc>
            </a:pPr>
            <a:r>
              <a:rPr lang="en-US" sz="1400" dirty="0">
                <a:solidFill>
                  <a:srgbClr val="102A43"/>
                </a:solidFill>
                <a:latin typeface="Bahnschrift Condensed" panose="020B0502040204020203" pitchFamily="34" charset="0"/>
              </a:rPr>
              <a:t>Apply Velocity-Verlet time integration.</a:t>
            </a:r>
            <a:endParaRPr lang="en-US" sz="1400" dirty="0">
              <a:latin typeface="Bahnschrift Condensed" panose="020B0502040204020203" pitchFamily="34" charset="0"/>
            </a:endParaRPr>
          </a:p>
          <a:p>
            <a:pPr marL="0" indent="0" algn="l">
              <a:lnSpc>
                <a:spcPts val="1400"/>
              </a:lnSpc>
              <a:buNone/>
            </a:pPr>
            <a:endParaRPr lang="en-US" sz="1400" dirty="0">
              <a:latin typeface="Bahnschrift Condensed" panose="020B0502040204020203" pitchFamily="34" charset="0"/>
            </a:endParaRPr>
          </a:p>
        </p:txBody>
      </p:sp>
      <p:sp>
        <p:nvSpPr>
          <p:cNvPr id="21" name="Text 16"/>
          <p:cNvSpPr/>
          <p:nvPr/>
        </p:nvSpPr>
        <p:spPr>
          <a:xfrm>
            <a:off x="3824321" y="3956508"/>
            <a:ext cx="1418207" cy="538609"/>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Bahnschrift Condensed" panose="020B0502040204020203" pitchFamily="34" charset="0"/>
              </a:rPr>
              <a:t>5. Storage</a:t>
            </a:r>
          </a:p>
          <a:p>
            <a:pPr>
              <a:lnSpc>
                <a:spcPts val="1400"/>
              </a:lnSpc>
            </a:pPr>
            <a:r>
              <a:rPr lang="en-US" sz="1400" dirty="0">
                <a:solidFill>
                  <a:srgbClr val="102A43"/>
                </a:solidFill>
                <a:latin typeface="Bahnschrift Condensed" panose="020B0502040204020203" pitchFamily="34" charset="0"/>
              </a:rPr>
              <a:t>Save trajectories for post-processing.</a:t>
            </a:r>
            <a:endParaRPr lang="en-US" sz="1400" dirty="0">
              <a:latin typeface="Bahnschrift Condensed" panose="020B0502040204020203" pitchFamily="34" charset="0"/>
            </a:endParaRPr>
          </a:p>
        </p:txBody>
      </p:sp>
      <p:pic>
        <p:nvPicPr>
          <p:cNvPr id="24" name="תמונה 23">
            <a:extLst>
              <a:ext uri="{FF2B5EF4-FFF2-40B4-BE49-F238E27FC236}">
                <a16:creationId xmlns:a16="http://schemas.microsoft.com/office/drawing/2014/main" id="{7EEF72B6-B11A-DB15-6111-9A3EC57A48A8}"/>
              </a:ext>
            </a:extLst>
          </p:cNvPr>
          <p:cNvPicPr>
            <a:picLocks noChangeAspect="1"/>
          </p:cNvPicPr>
          <p:nvPr/>
        </p:nvPicPr>
        <p:blipFill>
          <a:blip r:embed="rId7"/>
          <a:stretch>
            <a:fillRect/>
          </a:stretch>
        </p:blipFill>
        <p:spPr>
          <a:xfrm>
            <a:off x="865020" y="615252"/>
            <a:ext cx="2581339" cy="4482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0"/>
          <p:cNvSpPr/>
          <p:nvPr/>
        </p:nvSpPr>
        <p:spPr>
          <a:xfrm>
            <a:off x="0" y="240395"/>
            <a:ext cx="4217373"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Simulation Workflow : Linear Execution</a:t>
            </a:r>
            <a:endParaRPr lang="en-US" sz="2436" dirty="0">
              <a:latin typeface="Bahnschrift Condensed" panose="020B0502040204020203" pitchFamily="34" charset="0"/>
            </a:endParaRPr>
          </a:p>
        </p:txBody>
      </p:sp>
      <p:pic>
        <p:nvPicPr>
          <p:cNvPr id="30" name="תמונה 29">
            <a:extLst>
              <a:ext uri="{FF2B5EF4-FFF2-40B4-BE49-F238E27FC236}">
                <a16:creationId xmlns:a16="http://schemas.microsoft.com/office/drawing/2014/main" id="{767DD577-05F4-50E9-F04D-A9EA92FC6FA9}"/>
              </a:ext>
            </a:extLst>
          </p:cNvPr>
          <p:cNvPicPr>
            <a:picLocks noChangeAspect="1"/>
          </p:cNvPicPr>
          <p:nvPr/>
        </p:nvPicPr>
        <p:blipFill>
          <a:blip r:embed="rId8"/>
          <a:stretch>
            <a:fillRect/>
          </a:stretch>
        </p:blipFill>
        <p:spPr>
          <a:xfrm>
            <a:off x="5670590" y="588542"/>
            <a:ext cx="2555617" cy="4524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 18"/>
          <p:cNvSpPr/>
          <p:nvPr/>
        </p:nvSpPr>
        <p:spPr>
          <a:xfrm>
            <a:off x="8339613" y="4715722"/>
            <a:ext cx="508152"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6</a:t>
            </a:r>
            <a:endParaRPr lang="en-US" dirty="0">
              <a:latin typeface="Bahnschrift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99767" y="239095"/>
            <a:ext cx="5284973"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Numerical Integration: Zooming in Velocity-Verlet</a:t>
            </a:r>
            <a:endParaRPr lang="en-US" sz="2436" dirty="0">
              <a:latin typeface="Bahnschrift Condensed" panose="020B0502040204020203" pitchFamily="34" charset="0"/>
            </a:endParaRPr>
          </a:p>
        </p:txBody>
      </p:sp>
      <p:sp>
        <p:nvSpPr>
          <p:cNvPr id="12" name="Text 7"/>
          <p:cNvSpPr/>
          <p:nvPr/>
        </p:nvSpPr>
        <p:spPr>
          <a:xfrm>
            <a:off x="8345233" y="4689428"/>
            <a:ext cx="506549"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7</a:t>
            </a:r>
            <a:endParaRPr lang="en-US" dirty="0">
              <a:latin typeface="Bahnschrift Condensed" panose="020B0502040204020203" pitchFamily="34" charset="0"/>
            </a:endParaRPr>
          </a:p>
        </p:txBody>
      </p:sp>
      <p:pic>
        <p:nvPicPr>
          <p:cNvPr id="24" name="תמונה 23">
            <a:extLst>
              <a:ext uri="{FF2B5EF4-FFF2-40B4-BE49-F238E27FC236}">
                <a16:creationId xmlns:a16="http://schemas.microsoft.com/office/drawing/2014/main" id="{EF1CD63C-CD2F-CC26-F983-03EA08FD1F83}"/>
              </a:ext>
            </a:extLst>
          </p:cNvPr>
          <p:cNvPicPr>
            <a:picLocks noChangeAspect="1"/>
          </p:cNvPicPr>
          <p:nvPr/>
        </p:nvPicPr>
        <p:blipFill>
          <a:blip r:embed="rId4"/>
          <a:stretch>
            <a:fillRect/>
          </a:stretch>
        </p:blipFill>
        <p:spPr>
          <a:xfrm>
            <a:off x="949485" y="827856"/>
            <a:ext cx="7245030" cy="4043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9B72FE-7E0A-69B3-76E0-36613C60B087}"/>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36785" y="374031"/>
            <a:ext cx="2747740" cy="285206"/>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Bahnschrift Condensed" panose="020B0502040204020203" pitchFamily="34" charset="0"/>
              </a:rPr>
              <a:t>Innovation &amp; Contribution</a:t>
            </a:r>
            <a:endParaRPr lang="en-US" sz="2400" dirty="0">
              <a:latin typeface="Bahnschrift Condensed" panose="020B0502040204020203" pitchFamily="34" charset="0"/>
            </a:endParaRPr>
          </a:p>
        </p:txBody>
      </p:sp>
      <p:sp>
        <p:nvSpPr>
          <p:cNvPr id="5" name="Text 1"/>
          <p:cNvSpPr/>
          <p:nvPr/>
        </p:nvSpPr>
        <p:spPr>
          <a:xfrm>
            <a:off x="306218" y="1021406"/>
            <a:ext cx="3115457"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Bahnschrift Condensed" panose="020B0502040204020203" pitchFamily="34" charset="0"/>
              </a:rPr>
              <a:t>Methodological Innovation</a:t>
            </a:r>
            <a:endParaRPr lang="en-US" dirty="0">
              <a:latin typeface="Bahnschrift Condensed" panose="020B0502040204020203" pitchFamily="34" charset="0"/>
            </a:endParaRPr>
          </a:p>
        </p:txBody>
      </p:sp>
      <p:sp>
        <p:nvSpPr>
          <p:cNvPr id="6" name="Text 2"/>
          <p:cNvSpPr/>
          <p:nvPr/>
        </p:nvSpPr>
        <p:spPr>
          <a:xfrm>
            <a:off x="277532" y="1303831"/>
            <a:ext cx="7418917" cy="167931"/>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Bahnschrift Condensed" panose="020B0502040204020203" pitchFamily="34" charset="0"/>
              </a:rPr>
              <a:t>Applying </a:t>
            </a:r>
            <a:r>
              <a:rPr lang="en-US" sz="1400" b="1" dirty="0">
                <a:solidFill>
                  <a:srgbClr val="EF476F"/>
                </a:solidFill>
                <a:latin typeface="Bahnschrift Condensed" panose="020B0502040204020203" pitchFamily="34" charset="0"/>
              </a:rPr>
              <a:t>Molecular Dynamics integration techniques</a:t>
            </a:r>
            <a:r>
              <a:rPr lang="en-US" sz="1400" dirty="0">
                <a:solidFill>
                  <a:srgbClr val="102A43"/>
                </a:solidFill>
                <a:latin typeface="Bahnschrift Condensed" panose="020B0502040204020203" pitchFamily="34" charset="0"/>
              </a:rPr>
              <a:t> (Velocity-Verlet) to atmospheric parcel tracking, ensuring stability.</a:t>
            </a:r>
            <a:endParaRPr lang="en-US" sz="1400" dirty="0">
              <a:latin typeface="Bahnschrift Condensed" panose="020B0502040204020203" pitchFamily="34" charset="0"/>
            </a:endParaRPr>
          </a:p>
        </p:txBody>
      </p:sp>
      <p:sp>
        <p:nvSpPr>
          <p:cNvPr id="7" name="Text 3"/>
          <p:cNvSpPr/>
          <p:nvPr/>
        </p:nvSpPr>
        <p:spPr>
          <a:xfrm>
            <a:off x="306218" y="1919681"/>
            <a:ext cx="3058083"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Bahnschrift Condensed" panose="020B0502040204020203" pitchFamily="34" charset="0"/>
              </a:rPr>
              <a:t>High-Precision Trajectories</a:t>
            </a:r>
            <a:endParaRPr lang="en-US" dirty="0">
              <a:latin typeface="Bahnschrift Condensed" panose="020B0502040204020203" pitchFamily="34" charset="0"/>
            </a:endParaRPr>
          </a:p>
        </p:txBody>
      </p:sp>
      <p:sp>
        <p:nvSpPr>
          <p:cNvPr id="8" name="Text 4"/>
          <p:cNvSpPr/>
          <p:nvPr/>
        </p:nvSpPr>
        <p:spPr>
          <a:xfrm>
            <a:off x="306218" y="2135470"/>
            <a:ext cx="8001257" cy="167931"/>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Bahnschrift Condensed" panose="020B0502040204020203" pitchFamily="34" charset="0"/>
              </a:rPr>
              <a:t>Captures detailed </a:t>
            </a:r>
            <a:r>
              <a:rPr lang="en-US" sz="1400" b="1" dirty="0">
                <a:solidFill>
                  <a:srgbClr val="EF476F"/>
                </a:solidFill>
                <a:latin typeface="Bahnschrift Condensed" panose="020B0502040204020203" pitchFamily="34" charset="0"/>
              </a:rPr>
              <a:t>thermodynamic history</a:t>
            </a:r>
            <a:r>
              <a:rPr lang="en-US" sz="1400" dirty="0">
                <a:solidFill>
                  <a:srgbClr val="102A43"/>
                </a:solidFill>
                <a:latin typeface="Bahnschrift Condensed" panose="020B0502040204020203" pitchFamily="34" charset="0"/>
              </a:rPr>
              <a:t> of individual air masses, a feature often lost in standard grid-based meteorological models.</a:t>
            </a:r>
            <a:endParaRPr lang="en-US" sz="1400" dirty="0">
              <a:latin typeface="Bahnschrift Condensed" panose="020B0502040204020203" pitchFamily="34" charset="0"/>
            </a:endParaRPr>
          </a:p>
        </p:txBody>
      </p:sp>
      <p:sp>
        <p:nvSpPr>
          <p:cNvPr id="9" name="Text 5"/>
          <p:cNvSpPr/>
          <p:nvPr/>
        </p:nvSpPr>
        <p:spPr>
          <a:xfrm>
            <a:off x="306218" y="2689415"/>
            <a:ext cx="2516346"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Bahnschrift Condensed" panose="020B0502040204020203" pitchFamily="34" charset="0"/>
              </a:rPr>
              <a:t>Research Accessibility</a:t>
            </a:r>
            <a:endParaRPr lang="en-US" dirty="0">
              <a:latin typeface="Bahnschrift Condensed" panose="020B0502040204020203" pitchFamily="34" charset="0"/>
            </a:endParaRPr>
          </a:p>
        </p:txBody>
      </p:sp>
      <p:sp>
        <p:nvSpPr>
          <p:cNvPr id="10" name="Text 6"/>
          <p:cNvSpPr/>
          <p:nvPr/>
        </p:nvSpPr>
        <p:spPr>
          <a:xfrm>
            <a:off x="306218" y="2935175"/>
            <a:ext cx="7418917" cy="167931"/>
          </a:xfrm>
          <a:prstGeom prst="rect">
            <a:avLst/>
          </a:prstGeom>
          <a:noFill/>
          <a:ln/>
        </p:spPr>
        <p:txBody>
          <a:bodyPr wrap="square" lIns="0" tIns="0" rIns="0" bIns="0" rtlCol="0" anchor="t">
            <a:spAutoFit/>
          </a:bodyPr>
          <a:lstStyle/>
          <a:p>
            <a:pPr>
              <a:lnSpc>
                <a:spcPts val="1300"/>
              </a:lnSpc>
            </a:pPr>
            <a:r>
              <a:rPr lang="en-US" sz="1400" dirty="0">
                <a:solidFill>
                  <a:srgbClr val="102A43"/>
                </a:solidFill>
                <a:latin typeface="Bahnschrift Condensed" panose="020B0502040204020203" pitchFamily="34" charset="0"/>
              </a:rPr>
              <a:t>Provides a lightweight, </a:t>
            </a:r>
            <a:r>
              <a:rPr lang="en-US" sz="1400" b="1" dirty="0">
                <a:solidFill>
                  <a:srgbClr val="EF476F"/>
                </a:solidFill>
                <a:latin typeface="Bahnschrift Condensed" panose="020B0502040204020203" pitchFamily="34" charset="0"/>
              </a:rPr>
              <a:t>research-oriented tool</a:t>
            </a:r>
            <a:r>
              <a:rPr lang="en-US" sz="1400" dirty="0">
                <a:solidFill>
                  <a:srgbClr val="102A43"/>
                </a:solidFill>
                <a:latin typeface="Bahnschrift Condensed" panose="020B0502040204020203" pitchFamily="34" charset="0"/>
              </a:rPr>
              <a:t> for studying idealized convection without needing dedicated computers .</a:t>
            </a:r>
            <a:endParaRPr lang="en-US" sz="1400" dirty="0">
              <a:latin typeface="Bahnschrift Condensed" panose="020B0502040204020203" pitchFamily="34" charset="0"/>
            </a:endParaRPr>
          </a:p>
        </p:txBody>
      </p:sp>
      <p:sp>
        <p:nvSpPr>
          <p:cNvPr id="11" name="Text 7"/>
          <p:cNvSpPr/>
          <p:nvPr/>
        </p:nvSpPr>
        <p:spPr>
          <a:xfrm>
            <a:off x="277532" y="3510450"/>
            <a:ext cx="2351755"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Bahnschrift Condensed" panose="020B0502040204020203" pitchFamily="34" charset="0"/>
              </a:rPr>
              <a:t>Strategic Positioning</a:t>
            </a:r>
            <a:endParaRPr lang="en-US" dirty="0">
              <a:latin typeface="Bahnschrift Condensed" panose="020B0502040204020203" pitchFamily="34" charset="0"/>
            </a:endParaRPr>
          </a:p>
        </p:txBody>
      </p:sp>
      <p:sp>
        <p:nvSpPr>
          <p:cNvPr id="12" name="Text 8"/>
          <p:cNvSpPr/>
          <p:nvPr/>
        </p:nvSpPr>
        <p:spPr>
          <a:xfrm>
            <a:off x="306218" y="3826381"/>
            <a:ext cx="7418917" cy="166712"/>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Bahnschrift Condensed" panose="020B0502040204020203" pitchFamily="34" charset="0"/>
              </a:rPr>
              <a:t>Bridges the gap between simple kinematic trajectory models and complex, resource-intensive meteorological frameworks.</a:t>
            </a:r>
            <a:endParaRPr lang="en-US" sz="1400" dirty="0">
              <a:latin typeface="Bahnschrift Condensed" panose="020B0502040204020203" pitchFamily="34" charset="0"/>
            </a:endParaRPr>
          </a:p>
        </p:txBody>
      </p:sp>
      <p:sp>
        <p:nvSpPr>
          <p:cNvPr id="14" name="Text 9"/>
          <p:cNvSpPr/>
          <p:nvPr/>
        </p:nvSpPr>
        <p:spPr>
          <a:xfrm>
            <a:off x="8307475" y="4742895"/>
            <a:ext cx="528991" cy="139397"/>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Bahnschrift Condensed" panose="020B0502040204020203" pitchFamily="34" charset="0"/>
              </a:rPr>
              <a:t>Page</a:t>
            </a:r>
            <a:r>
              <a:rPr lang="en-US" sz="2000" dirty="0">
                <a:solidFill>
                  <a:srgbClr val="118AB2"/>
                </a:solidFill>
                <a:latin typeface="Bahnschrift Condensed" panose="020B0502040204020203" pitchFamily="34" charset="0"/>
              </a:rPr>
              <a:t> 8</a:t>
            </a:r>
            <a:endParaRPr lang="en-US" sz="2000" dirty="0">
              <a:latin typeface="Bahnschrift Condense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339916"/>
            <a:ext cx="9144000" cy="5483416"/>
          </a:xfrm>
          <a:prstGeom prst="rect">
            <a:avLst/>
          </a:prstGeom>
        </p:spPr>
      </p:pic>
      <p:sp>
        <p:nvSpPr>
          <p:cNvPr id="4" name="Text 0"/>
          <p:cNvSpPr/>
          <p:nvPr/>
        </p:nvSpPr>
        <p:spPr>
          <a:xfrm>
            <a:off x="61834" y="281749"/>
            <a:ext cx="3338927" cy="382477"/>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Bahnschrift Condensed" panose="020B0502040204020203" pitchFamily="34" charset="0"/>
              </a:rPr>
              <a:t>Moisture &amp; Latent Heat Effects</a:t>
            </a:r>
            <a:endParaRPr lang="en-US" sz="2436" dirty="0">
              <a:latin typeface="Bahnschrift Condensed" panose="020B0502040204020203" pitchFamily="34" charset="0"/>
            </a:endParaRPr>
          </a:p>
        </p:txBody>
      </p:sp>
      <p:sp>
        <p:nvSpPr>
          <p:cNvPr id="5" name="Text 1"/>
          <p:cNvSpPr/>
          <p:nvPr/>
        </p:nvSpPr>
        <p:spPr>
          <a:xfrm>
            <a:off x="631460" y="1291995"/>
            <a:ext cx="1922001"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02A43"/>
                </a:solidFill>
                <a:latin typeface="Bahnschrift Condensed" panose="020B0502040204020203" pitchFamily="34" charset="0"/>
              </a:rPr>
              <a:t>Thermodynamic Coupling</a:t>
            </a:r>
            <a:endParaRPr lang="en-US" dirty="0">
              <a:latin typeface="Bahnschrift Condensed" panose="020B0502040204020203" pitchFamily="34" charset="0"/>
            </a:endParaRPr>
          </a:p>
        </p:txBody>
      </p:sp>
      <p:sp>
        <p:nvSpPr>
          <p:cNvPr id="6" name="Text 2"/>
          <p:cNvSpPr/>
          <p:nvPr/>
        </p:nvSpPr>
        <p:spPr>
          <a:xfrm>
            <a:off x="631460" y="1493573"/>
            <a:ext cx="3786188" cy="925638"/>
          </a:xfrm>
          <a:prstGeom prst="rect">
            <a:avLst/>
          </a:prstGeom>
          <a:noFill/>
          <a:ln/>
        </p:spPr>
        <p:txBody>
          <a:bodyPr wrap="square" lIns="0" tIns="0" rIns="0" bIns="0" rtlCol="0" anchor="t">
            <a:spAutoFit/>
          </a:bodyPr>
          <a:lstStyle/>
          <a:p>
            <a:pPr marL="0" indent="0" algn="l">
              <a:lnSpc>
                <a:spcPct val="150000"/>
              </a:lnSpc>
              <a:buNone/>
            </a:pPr>
            <a:r>
              <a:rPr lang="en-US" sz="1400" dirty="0">
                <a:solidFill>
                  <a:srgbClr val="102A43"/>
                </a:solidFill>
                <a:latin typeface="Bahnschrift Condensed" panose="020B0502040204020203" pitchFamily="34" charset="0"/>
              </a:rPr>
              <a:t>Moisture is treated as a </a:t>
            </a:r>
            <a:r>
              <a:rPr lang="en-US" sz="1400" b="1" dirty="0">
                <a:solidFill>
                  <a:srgbClr val="EF476F"/>
                </a:solidFill>
                <a:latin typeface="Bahnschrift Condensed" panose="020B0502040204020203" pitchFamily="34" charset="0"/>
              </a:rPr>
              <a:t>prognostic variable</a:t>
            </a:r>
            <a:r>
              <a:rPr lang="en-US" sz="1400" dirty="0">
                <a:solidFill>
                  <a:srgbClr val="102A43"/>
                </a:solidFill>
                <a:latin typeface="Bahnschrift Condensed" panose="020B0502040204020203" pitchFamily="34" charset="0"/>
              </a:rPr>
              <a:t> carried by each air parcel. This coupling allows the simulation to account for humidity-driven density changes and phase transitions.</a:t>
            </a:r>
            <a:endParaRPr lang="en-US" sz="1400" dirty="0">
              <a:latin typeface="Bahnschrift Condensed" panose="020B0502040204020203" pitchFamily="34" charset="0"/>
            </a:endParaRPr>
          </a:p>
        </p:txBody>
      </p:sp>
      <p:sp>
        <p:nvSpPr>
          <p:cNvPr id="7" name="Text 3"/>
          <p:cNvSpPr/>
          <p:nvPr/>
        </p:nvSpPr>
        <p:spPr>
          <a:xfrm>
            <a:off x="4846273" y="1291995"/>
            <a:ext cx="1522853"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02A43"/>
                </a:solidFill>
                <a:latin typeface="Bahnschrift Condensed" panose="020B0502040204020203" pitchFamily="34" charset="0"/>
              </a:rPr>
              <a:t>Latent Heat Release</a:t>
            </a:r>
            <a:endParaRPr lang="en-US" dirty="0">
              <a:latin typeface="Bahnschrift Condensed" panose="020B0502040204020203" pitchFamily="34" charset="0"/>
            </a:endParaRPr>
          </a:p>
        </p:txBody>
      </p:sp>
      <p:sp>
        <p:nvSpPr>
          <p:cNvPr id="8" name="Text 4"/>
          <p:cNvSpPr/>
          <p:nvPr/>
        </p:nvSpPr>
        <p:spPr>
          <a:xfrm>
            <a:off x="4846273" y="1493573"/>
            <a:ext cx="3786188" cy="925638"/>
          </a:xfrm>
          <a:prstGeom prst="rect">
            <a:avLst/>
          </a:prstGeom>
          <a:noFill/>
          <a:ln/>
        </p:spPr>
        <p:txBody>
          <a:bodyPr wrap="square" lIns="0" tIns="0" rIns="0" bIns="0" rtlCol="0" anchor="t">
            <a:spAutoFit/>
          </a:bodyPr>
          <a:lstStyle/>
          <a:p>
            <a:pPr marL="0" indent="0" algn="l">
              <a:lnSpc>
                <a:spcPct val="150000"/>
              </a:lnSpc>
              <a:buNone/>
            </a:pPr>
            <a:r>
              <a:rPr lang="en-US" sz="1400" dirty="0">
                <a:solidFill>
                  <a:srgbClr val="102A43"/>
                </a:solidFill>
                <a:latin typeface="Bahnschrift Condensed" panose="020B0502040204020203" pitchFamily="34" charset="0"/>
              </a:rPr>
              <a:t>When a parcel cools below its saturation point, condensation occurs, releasing </a:t>
            </a:r>
            <a:r>
              <a:rPr lang="en-US" sz="1400" b="1" dirty="0">
                <a:solidFill>
                  <a:srgbClr val="EF476F"/>
                </a:solidFill>
                <a:latin typeface="Bahnschrift Condensed" panose="020B0502040204020203" pitchFamily="34" charset="0"/>
              </a:rPr>
              <a:t>latent heat</a:t>
            </a:r>
            <a:r>
              <a:rPr lang="en-US" sz="1400" dirty="0">
                <a:solidFill>
                  <a:srgbClr val="102A43"/>
                </a:solidFill>
                <a:latin typeface="Bahnschrift Condensed" panose="020B0502040204020203" pitchFamily="34" charset="0"/>
              </a:rPr>
              <a:t>. This energy source warms the parcel, significantly boosting its buoyancy compared to dry air.</a:t>
            </a:r>
            <a:endParaRPr lang="en-US" sz="1400" dirty="0">
              <a:latin typeface="Bahnschrift Condensed" panose="020B0502040204020203" pitchFamily="34" charset="0"/>
            </a:endParaRPr>
          </a:p>
        </p:txBody>
      </p:sp>
      <p:sp>
        <p:nvSpPr>
          <p:cNvPr id="9" name="Text 5"/>
          <p:cNvSpPr/>
          <p:nvPr/>
        </p:nvSpPr>
        <p:spPr>
          <a:xfrm>
            <a:off x="631460" y="3101084"/>
            <a:ext cx="65" cy="219612"/>
          </a:xfrm>
          <a:prstGeom prst="rect">
            <a:avLst/>
          </a:prstGeom>
          <a:noFill/>
          <a:ln/>
        </p:spPr>
        <p:txBody>
          <a:bodyPr wrap="none" lIns="0" tIns="0" rIns="0" bIns="0" rtlCol="0" anchor="t">
            <a:spAutoFit/>
          </a:bodyPr>
          <a:lstStyle/>
          <a:p>
            <a:pPr marL="0" indent="0" algn="l">
              <a:lnSpc>
                <a:spcPts val="1900"/>
              </a:lnSpc>
              <a:buNone/>
            </a:pPr>
            <a:endParaRPr lang="en-US" sz="1397" dirty="0">
              <a:latin typeface="Bahnschrift Condensed" panose="020B0502040204020203" pitchFamily="34" charset="0"/>
            </a:endParaRPr>
          </a:p>
        </p:txBody>
      </p:sp>
      <p:sp>
        <p:nvSpPr>
          <p:cNvPr id="10" name="Text 6"/>
          <p:cNvSpPr/>
          <p:nvPr/>
        </p:nvSpPr>
        <p:spPr>
          <a:xfrm>
            <a:off x="631460" y="3460057"/>
            <a:ext cx="3786188" cy="194092"/>
          </a:xfrm>
          <a:prstGeom prst="rect">
            <a:avLst/>
          </a:prstGeom>
          <a:noFill/>
          <a:ln/>
        </p:spPr>
        <p:txBody>
          <a:bodyPr wrap="square" lIns="0" tIns="0" rIns="0" bIns="0" rtlCol="0" anchor="t">
            <a:spAutoFit/>
          </a:bodyPr>
          <a:lstStyle/>
          <a:p>
            <a:pPr marL="0" indent="0" algn="l">
              <a:lnSpc>
                <a:spcPts val="1700"/>
              </a:lnSpc>
              <a:buNone/>
            </a:pPr>
            <a:endParaRPr lang="en-US" sz="1159" dirty="0">
              <a:latin typeface="Bahnschrift Condensed" panose="020B0502040204020203" pitchFamily="34" charset="0"/>
            </a:endParaRPr>
          </a:p>
        </p:txBody>
      </p:sp>
      <p:sp>
        <p:nvSpPr>
          <p:cNvPr id="11" name="Text 7"/>
          <p:cNvSpPr/>
          <p:nvPr/>
        </p:nvSpPr>
        <p:spPr>
          <a:xfrm>
            <a:off x="4846273" y="3101084"/>
            <a:ext cx="65" cy="219612"/>
          </a:xfrm>
          <a:prstGeom prst="rect">
            <a:avLst/>
          </a:prstGeom>
          <a:noFill/>
          <a:ln/>
        </p:spPr>
        <p:txBody>
          <a:bodyPr wrap="none" lIns="0" tIns="0" rIns="0" bIns="0" rtlCol="0" anchor="t">
            <a:spAutoFit/>
          </a:bodyPr>
          <a:lstStyle/>
          <a:p>
            <a:pPr marL="0" indent="0" algn="l">
              <a:lnSpc>
                <a:spcPts val="1900"/>
              </a:lnSpc>
              <a:buNone/>
            </a:pPr>
            <a:endParaRPr lang="en-US" sz="1397" dirty="0">
              <a:latin typeface="Bahnschrift Condensed" panose="020B0502040204020203" pitchFamily="34" charset="0"/>
            </a:endParaRPr>
          </a:p>
        </p:txBody>
      </p:sp>
      <p:sp>
        <p:nvSpPr>
          <p:cNvPr id="13" name="Text 9"/>
          <p:cNvSpPr/>
          <p:nvPr/>
        </p:nvSpPr>
        <p:spPr>
          <a:xfrm>
            <a:off x="8329247" y="4686267"/>
            <a:ext cx="508152" cy="182166"/>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Bahnschrift Condensed" panose="020B0502040204020203" pitchFamily="34" charset="0"/>
              </a:rPr>
              <a:t>Page 9</a:t>
            </a:r>
            <a:endParaRPr lang="en-US" dirty="0">
              <a:latin typeface="Bahnschrift Condensed" panose="020B050204020402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2427</Words>
  <Application>Microsoft Office PowerPoint</Application>
  <PresentationFormat>‫הצגה על המסך (16:9)</PresentationFormat>
  <Paragraphs>147</Paragraphs>
  <Slides>15</Slides>
  <Notes>15</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15</vt:i4>
      </vt:variant>
    </vt:vector>
  </HeadingPairs>
  <TitlesOfParts>
    <vt:vector size="20" baseType="lpstr">
      <vt:lpstr>Arial</vt:lpstr>
      <vt:lpstr>Bahnschrift Condensed</vt:lpstr>
      <vt:lpstr>Cambria Math</vt:lpstr>
      <vt:lpstr>Wingdings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Diana Hujerat</cp:lastModifiedBy>
  <cp:revision>7</cp:revision>
  <dcterms:created xsi:type="dcterms:W3CDTF">2026-01-23T21:11:36Z</dcterms:created>
  <dcterms:modified xsi:type="dcterms:W3CDTF">2026-01-26T00:35:12Z</dcterms:modified>
</cp:coreProperties>
</file>